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315" r:id="rId2"/>
    <p:sldId id="539" r:id="rId3"/>
    <p:sldId id="544" r:id="rId4"/>
    <p:sldId id="547" r:id="rId5"/>
    <p:sldId id="549" r:id="rId6"/>
    <p:sldId id="550" r:id="rId7"/>
    <p:sldId id="551" r:id="rId8"/>
    <p:sldId id="553" r:id="rId9"/>
    <p:sldId id="554" r:id="rId10"/>
    <p:sldId id="552" r:id="rId11"/>
    <p:sldId id="555" r:id="rId12"/>
    <p:sldId id="556" r:id="rId13"/>
    <p:sldId id="557" r:id="rId14"/>
    <p:sldId id="558" r:id="rId15"/>
    <p:sldId id="559" r:id="rId16"/>
    <p:sldId id="560" r:id="rId17"/>
    <p:sldId id="561" r:id="rId18"/>
    <p:sldId id="562" r:id="rId19"/>
    <p:sldId id="563" r:id="rId20"/>
    <p:sldId id="548" r:id="rId21"/>
    <p:sldId id="537" r:id="rId22"/>
  </p:sldIdLst>
  <p:sldSz cx="12241213" cy="7200900"/>
  <p:notesSz cx="6858000" cy="9144000"/>
  <p:custDataLst>
    <p:tags r:id="rId24"/>
  </p:custDataLst>
  <p:defaultTextStyle>
    <a:defPPr>
      <a:defRPr lang="zh-CN"/>
    </a:defPPr>
    <a:lvl1pPr marL="0" algn="l" defTabSz="1243982" rtl="0" eaLnBrk="1" latinLnBrk="0" hangingPunct="1">
      <a:defRPr sz="2500" kern="1200">
        <a:solidFill>
          <a:schemeClr val="tx1"/>
        </a:solidFill>
        <a:latin typeface="+mn-lt"/>
        <a:ea typeface="+mn-ea"/>
        <a:cs typeface="+mn-cs"/>
      </a:defRPr>
    </a:lvl1pPr>
    <a:lvl2pPr marL="621990" algn="l" defTabSz="1243982" rtl="0" eaLnBrk="1" latinLnBrk="0" hangingPunct="1">
      <a:defRPr sz="2500" kern="1200">
        <a:solidFill>
          <a:schemeClr val="tx1"/>
        </a:solidFill>
        <a:latin typeface="+mn-lt"/>
        <a:ea typeface="+mn-ea"/>
        <a:cs typeface="+mn-cs"/>
      </a:defRPr>
    </a:lvl2pPr>
    <a:lvl3pPr marL="1243982" algn="l" defTabSz="1243982" rtl="0" eaLnBrk="1" latinLnBrk="0" hangingPunct="1">
      <a:defRPr sz="2500" kern="1200">
        <a:solidFill>
          <a:schemeClr val="tx1"/>
        </a:solidFill>
        <a:latin typeface="+mn-lt"/>
        <a:ea typeface="+mn-ea"/>
        <a:cs typeface="+mn-cs"/>
      </a:defRPr>
    </a:lvl3pPr>
    <a:lvl4pPr marL="1865972" algn="l" defTabSz="1243982" rtl="0" eaLnBrk="1" latinLnBrk="0" hangingPunct="1">
      <a:defRPr sz="2500" kern="1200">
        <a:solidFill>
          <a:schemeClr val="tx1"/>
        </a:solidFill>
        <a:latin typeface="+mn-lt"/>
        <a:ea typeface="+mn-ea"/>
        <a:cs typeface="+mn-cs"/>
      </a:defRPr>
    </a:lvl4pPr>
    <a:lvl5pPr marL="2487964" algn="l" defTabSz="1243982" rtl="0" eaLnBrk="1" latinLnBrk="0" hangingPunct="1">
      <a:defRPr sz="2500" kern="1200">
        <a:solidFill>
          <a:schemeClr val="tx1"/>
        </a:solidFill>
        <a:latin typeface="+mn-lt"/>
        <a:ea typeface="+mn-ea"/>
        <a:cs typeface="+mn-cs"/>
      </a:defRPr>
    </a:lvl5pPr>
    <a:lvl6pPr marL="3109954" algn="l" defTabSz="1243982" rtl="0" eaLnBrk="1" latinLnBrk="0" hangingPunct="1">
      <a:defRPr sz="2500" kern="1200">
        <a:solidFill>
          <a:schemeClr val="tx1"/>
        </a:solidFill>
        <a:latin typeface="+mn-lt"/>
        <a:ea typeface="+mn-ea"/>
        <a:cs typeface="+mn-cs"/>
      </a:defRPr>
    </a:lvl6pPr>
    <a:lvl7pPr marL="3731945" algn="l" defTabSz="1243982" rtl="0" eaLnBrk="1" latinLnBrk="0" hangingPunct="1">
      <a:defRPr sz="2500" kern="1200">
        <a:solidFill>
          <a:schemeClr val="tx1"/>
        </a:solidFill>
        <a:latin typeface="+mn-lt"/>
        <a:ea typeface="+mn-ea"/>
        <a:cs typeface="+mn-cs"/>
      </a:defRPr>
    </a:lvl7pPr>
    <a:lvl8pPr marL="4353936" algn="l" defTabSz="1243982" rtl="0" eaLnBrk="1" latinLnBrk="0" hangingPunct="1">
      <a:defRPr sz="2500" kern="1200">
        <a:solidFill>
          <a:schemeClr val="tx1"/>
        </a:solidFill>
        <a:latin typeface="+mn-lt"/>
        <a:ea typeface="+mn-ea"/>
        <a:cs typeface="+mn-cs"/>
      </a:defRPr>
    </a:lvl8pPr>
    <a:lvl9pPr marL="4975927" algn="l" defTabSz="1243982" rtl="0" eaLnBrk="1" latinLnBrk="0" hangingPunct="1">
      <a:defRPr sz="25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0"/>
      </p:ext>
    </p:extLst>
  </p:showPr>
  <p:clrMru>
    <a:srgbClr val="0303EB"/>
    <a:srgbClr val="FFCC00"/>
    <a:srgbClr val="FF66FF"/>
    <a:srgbClr val="00AEEE"/>
    <a:srgbClr val="F3F3F3"/>
    <a:srgbClr val="01AEEE"/>
    <a:srgbClr val="080808"/>
    <a:srgbClr val="72CD4F"/>
    <a:srgbClr val="FE9800"/>
    <a:srgbClr val="FFCC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D113A9D2-9D6B-4929-AA2D-F23B5EE8CBE7}" styleName="主题样式 2 - 强调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浅色样式 3 - 强调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浅色样式 3 - 强调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26" autoAdjust="0"/>
    <p:restoredTop sz="94039" autoAdjust="0"/>
  </p:normalViewPr>
  <p:slideViewPr>
    <p:cSldViewPr>
      <p:cViewPr varScale="1">
        <p:scale>
          <a:sx n="74" d="100"/>
          <a:sy n="74" d="100"/>
        </p:scale>
        <p:origin x="-90" y="-90"/>
      </p:cViewPr>
      <p:guideLst>
        <p:guide orient="horz" pos="2269"/>
        <p:guide pos="3856"/>
      </p:guideLst>
    </p:cSldViewPr>
  </p:slideViewPr>
  <p:outlineViewPr>
    <p:cViewPr>
      <p:scale>
        <a:sx n="33" d="100"/>
        <a:sy n="33" d="100"/>
      </p:scale>
      <p:origin x="0" y="-864"/>
    </p:cViewPr>
  </p:outlineViewPr>
  <p:notesTextViewPr>
    <p:cViewPr>
      <p:scale>
        <a:sx n="100" d="100"/>
        <a:sy n="100" d="100"/>
      </p:scale>
      <p:origin x="0" y="0"/>
    </p:cViewPr>
  </p:notesTextViewPr>
  <p:sorterViewPr>
    <p:cViewPr>
      <p:scale>
        <a:sx n="100" d="100"/>
        <a:sy n="100" d="100"/>
      </p:scale>
      <p:origin x="0" y="-289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D1ED5F-AB97-47B5-9F7B-ACDF41A6E0FD}" type="datetimeFigureOut">
              <a:rPr lang="zh-CN" altLang="en-US" smtClean="0"/>
              <a:pPr/>
              <a:t>2019/1/21</a:t>
            </a:fld>
            <a:endParaRPr lang="zh-CN" altLang="en-US"/>
          </a:p>
        </p:txBody>
      </p:sp>
      <p:sp>
        <p:nvSpPr>
          <p:cNvPr id="4" name="幻灯片图像占位符 3"/>
          <p:cNvSpPr>
            <a:spLocks noGrp="1" noRot="1" noChangeAspect="1"/>
          </p:cNvSpPr>
          <p:nvPr>
            <p:ph type="sldImg" idx="2"/>
          </p:nvPr>
        </p:nvSpPr>
        <p:spPr>
          <a:xfrm>
            <a:off x="514350" y="685800"/>
            <a:ext cx="58293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036312-6A05-4643-B813-780AEBCA5446}" type="slidenum">
              <a:rPr lang="zh-CN" altLang="en-US" smtClean="0"/>
              <a:pPr/>
              <a:t>‹#›</a:t>
            </a:fld>
            <a:endParaRPr lang="zh-CN" altLang="en-US"/>
          </a:p>
        </p:txBody>
      </p:sp>
    </p:spTree>
    <p:extLst>
      <p:ext uri="{BB962C8B-B14F-4D97-AF65-F5344CB8AC3E}">
        <p14:creationId xmlns:p14="http://schemas.microsoft.com/office/powerpoint/2010/main" xmlns="" val="1317660139"/>
      </p:ext>
    </p:extLst>
  </p:cSld>
  <p:clrMap bg1="lt1" tx1="dk1" bg2="lt2" tx2="dk2" accent1="accent1" accent2="accent2" accent3="accent3" accent4="accent4" accent5="accent5" accent6="accent6" hlink="hlink" folHlink="folHlink"/>
  <p:notesStyle>
    <a:lvl1pPr marL="0" algn="l" defTabSz="1243982" rtl="0" eaLnBrk="1" latinLnBrk="0" hangingPunct="1">
      <a:defRPr sz="1500" kern="1200">
        <a:solidFill>
          <a:schemeClr val="tx1"/>
        </a:solidFill>
        <a:latin typeface="+mn-lt"/>
        <a:ea typeface="+mn-ea"/>
        <a:cs typeface="+mn-cs"/>
      </a:defRPr>
    </a:lvl1pPr>
    <a:lvl2pPr marL="621990" algn="l" defTabSz="1243982" rtl="0" eaLnBrk="1" latinLnBrk="0" hangingPunct="1">
      <a:defRPr sz="1500" kern="1200">
        <a:solidFill>
          <a:schemeClr val="tx1"/>
        </a:solidFill>
        <a:latin typeface="+mn-lt"/>
        <a:ea typeface="+mn-ea"/>
        <a:cs typeface="+mn-cs"/>
      </a:defRPr>
    </a:lvl2pPr>
    <a:lvl3pPr marL="1243982" algn="l" defTabSz="1243982" rtl="0" eaLnBrk="1" latinLnBrk="0" hangingPunct="1">
      <a:defRPr sz="1500" kern="1200">
        <a:solidFill>
          <a:schemeClr val="tx1"/>
        </a:solidFill>
        <a:latin typeface="+mn-lt"/>
        <a:ea typeface="+mn-ea"/>
        <a:cs typeface="+mn-cs"/>
      </a:defRPr>
    </a:lvl3pPr>
    <a:lvl4pPr marL="1865972" algn="l" defTabSz="1243982" rtl="0" eaLnBrk="1" latinLnBrk="0" hangingPunct="1">
      <a:defRPr sz="1500" kern="1200">
        <a:solidFill>
          <a:schemeClr val="tx1"/>
        </a:solidFill>
        <a:latin typeface="+mn-lt"/>
        <a:ea typeface="+mn-ea"/>
        <a:cs typeface="+mn-cs"/>
      </a:defRPr>
    </a:lvl4pPr>
    <a:lvl5pPr marL="2487964" algn="l" defTabSz="1243982" rtl="0" eaLnBrk="1" latinLnBrk="0" hangingPunct="1">
      <a:defRPr sz="1500" kern="1200">
        <a:solidFill>
          <a:schemeClr val="tx1"/>
        </a:solidFill>
        <a:latin typeface="+mn-lt"/>
        <a:ea typeface="+mn-ea"/>
        <a:cs typeface="+mn-cs"/>
      </a:defRPr>
    </a:lvl5pPr>
    <a:lvl6pPr marL="3109954" algn="l" defTabSz="1243982" rtl="0" eaLnBrk="1" latinLnBrk="0" hangingPunct="1">
      <a:defRPr sz="1500" kern="1200">
        <a:solidFill>
          <a:schemeClr val="tx1"/>
        </a:solidFill>
        <a:latin typeface="+mn-lt"/>
        <a:ea typeface="+mn-ea"/>
        <a:cs typeface="+mn-cs"/>
      </a:defRPr>
    </a:lvl6pPr>
    <a:lvl7pPr marL="3731945" algn="l" defTabSz="1243982" rtl="0" eaLnBrk="1" latinLnBrk="0" hangingPunct="1">
      <a:defRPr sz="1500" kern="1200">
        <a:solidFill>
          <a:schemeClr val="tx1"/>
        </a:solidFill>
        <a:latin typeface="+mn-lt"/>
        <a:ea typeface="+mn-ea"/>
        <a:cs typeface="+mn-cs"/>
      </a:defRPr>
    </a:lvl7pPr>
    <a:lvl8pPr marL="4353936" algn="l" defTabSz="1243982" rtl="0" eaLnBrk="1" latinLnBrk="0" hangingPunct="1">
      <a:defRPr sz="1500" kern="1200">
        <a:solidFill>
          <a:schemeClr val="tx1"/>
        </a:solidFill>
        <a:latin typeface="+mn-lt"/>
        <a:ea typeface="+mn-ea"/>
        <a:cs typeface="+mn-cs"/>
      </a:defRPr>
    </a:lvl8pPr>
    <a:lvl9pPr marL="4975927" algn="l" defTabSz="1243982"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1</a:t>
            </a:fld>
            <a:endParaRPr lang="zh-CN" altLang="en-US"/>
          </a:p>
        </p:txBody>
      </p:sp>
    </p:spTree>
    <p:extLst>
      <p:ext uri="{BB962C8B-B14F-4D97-AF65-F5344CB8AC3E}">
        <p14:creationId xmlns:p14="http://schemas.microsoft.com/office/powerpoint/2010/main" xmlns="" val="545392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2</a:t>
            </a:fld>
            <a:endParaRPr lang="zh-CN" altLang="en-US"/>
          </a:p>
        </p:txBody>
      </p:sp>
    </p:spTree>
    <p:extLst>
      <p:ext uri="{BB962C8B-B14F-4D97-AF65-F5344CB8AC3E}">
        <p14:creationId xmlns:p14="http://schemas.microsoft.com/office/powerpoint/2010/main" xmlns="" val="545392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21</a:t>
            </a:fld>
            <a:endParaRPr lang="zh-CN" altLang="en-US"/>
          </a:p>
        </p:txBody>
      </p:sp>
    </p:spTree>
    <p:extLst>
      <p:ext uri="{BB962C8B-B14F-4D97-AF65-F5344CB8AC3E}">
        <p14:creationId xmlns:p14="http://schemas.microsoft.com/office/powerpoint/2010/main" xmlns="" val="715437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cxnSp>
        <p:nvCxnSpPr>
          <p:cNvPr id="3" name="直接连接符 2"/>
          <p:cNvCxnSpPr/>
          <p:nvPr userDrawn="1"/>
        </p:nvCxnSpPr>
        <p:spPr>
          <a:xfrm>
            <a:off x="1011502" y="875557"/>
            <a:ext cx="10507405"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userDrawn="1"/>
        </p:nvGrpSpPr>
        <p:grpSpPr>
          <a:xfrm>
            <a:off x="336716" y="291205"/>
            <a:ext cx="578389" cy="587343"/>
            <a:chOff x="298460" y="987574"/>
            <a:chExt cx="288032" cy="279687"/>
          </a:xfrm>
        </p:grpSpPr>
        <p:sp>
          <p:nvSpPr>
            <p:cNvPr id="5" name="矩形 4"/>
            <p:cNvSpPr/>
            <p:nvPr/>
          </p:nvSpPr>
          <p:spPr>
            <a:xfrm>
              <a:off x="298460" y="987574"/>
              <a:ext cx="216024" cy="216024"/>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06472" y="1087241"/>
              <a:ext cx="180020" cy="180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userDrawn="1"/>
        </p:nvGrpSpPr>
        <p:grpSpPr>
          <a:xfrm>
            <a:off x="9344038" y="293364"/>
            <a:ext cx="439701" cy="459830"/>
            <a:chOff x="3543574" y="4265651"/>
            <a:chExt cx="414516" cy="414516"/>
          </a:xfrm>
        </p:grpSpPr>
        <p:sp>
          <p:nvSpPr>
            <p:cNvPr id="10" name="椭圆 9"/>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1" name="组合 10"/>
            <p:cNvGrpSpPr/>
            <p:nvPr/>
          </p:nvGrpSpPr>
          <p:grpSpPr>
            <a:xfrm>
              <a:off x="3629640" y="4325788"/>
              <a:ext cx="259976" cy="261734"/>
              <a:chOff x="5042691" y="2273922"/>
              <a:chExt cx="702937" cy="707690"/>
            </a:xfrm>
            <a:solidFill>
              <a:schemeClr val="bg1"/>
            </a:solidFill>
          </p:grpSpPr>
          <p:sp>
            <p:nvSpPr>
              <p:cNvPr id="12"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4" name="组合 13"/>
          <p:cNvGrpSpPr/>
          <p:nvPr userDrawn="1"/>
        </p:nvGrpSpPr>
        <p:grpSpPr>
          <a:xfrm>
            <a:off x="9922427" y="293364"/>
            <a:ext cx="439701" cy="459830"/>
            <a:chOff x="4102125" y="4265651"/>
            <a:chExt cx="414516" cy="414516"/>
          </a:xfrm>
        </p:grpSpPr>
        <p:sp>
          <p:nvSpPr>
            <p:cNvPr id="15" name="椭圆 1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6" name="组合 15"/>
            <p:cNvGrpSpPr/>
            <p:nvPr/>
          </p:nvGrpSpPr>
          <p:grpSpPr>
            <a:xfrm>
              <a:off x="4199233" y="4358783"/>
              <a:ext cx="238761" cy="198211"/>
              <a:chOff x="3132963" y="3140191"/>
              <a:chExt cx="645573" cy="535933"/>
            </a:xfrm>
            <a:solidFill>
              <a:schemeClr val="bg1"/>
            </a:solidFill>
          </p:grpSpPr>
          <p:sp>
            <p:nvSpPr>
              <p:cNvPr id="17"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9"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0"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1"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2"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23" name="组合 22"/>
          <p:cNvGrpSpPr/>
          <p:nvPr userDrawn="1"/>
        </p:nvGrpSpPr>
        <p:grpSpPr>
          <a:xfrm>
            <a:off x="11079206" y="293364"/>
            <a:ext cx="439701" cy="459830"/>
            <a:chOff x="5181486" y="4265651"/>
            <a:chExt cx="414516" cy="414516"/>
          </a:xfrm>
        </p:grpSpPr>
        <p:sp>
          <p:nvSpPr>
            <p:cNvPr id="24" name="椭圆 23"/>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5" name="组合 24"/>
            <p:cNvGrpSpPr/>
            <p:nvPr/>
          </p:nvGrpSpPr>
          <p:grpSpPr>
            <a:xfrm>
              <a:off x="5287222" y="4375239"/>
              <a:ext cx="253419" cy="172633"/>
              <a:chOff x="4895160" y="4287159"/>
              <a:chExt cx="571418" cy="389258"/>
            </a:xfrm>
            <a:solidFill>
              <a:schemeClr val="bg1"/>
            </a:solidFill>
          </p:grpSpPr>
          <p:sp>
            <p:nvSpPr>
              <p:cNvPr id="26"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7"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8"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9"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0"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1"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3"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35" name="组合 34"/>
          <p:cNvGrpSpPr/>
          <p:nvPr userDrawn="1"/>
        </p:nvGrpSpPr>
        <p:grpSpPr>
          <a:xfrm>
            <a:off x="10500817" y="293364"/>
            <a:ext cx="439701" cy="459830"/>
            <a:chOff x="4626437" y="4265651"/>
            <a:chExt cx="414516" cy="414516"/>
          </a:xfrm>
        </p:grpSpPr>
        <p:sp>
          <p:nvSpPr>
            <p:cNvPr id="36" name="椭圆 35"/>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37" name="组合 36"/>
            <p:cNvGrpSpPr/>
            <p:nvPr/>
          </p:nvGrpSpPr>
          <p:grpSpPr>
            <a:xfrm>
              <a:off x="4710891" y="4356960"/>
              <a:ext cx="232896" cy="199705"/>
              <a:chOff x="3546346" y="2339026"/>
              <a:chExt cx="897787" cy="769842"/>
            </a:xfrm>
            <a:solidFill>
              <a:schemeClr val="bg1"/>
            </a:solidFill>
          </p:grpSpPr>
          <p:sp>
            <p:nvSpPr>
              <p:cNvPr id="38"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9"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0"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1"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2"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3"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4"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3F3F3">
            <a:alpha val="0"/>
          </a:srgb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12061" y="288370"/>
            <a:ext cx="11017092" cy="1200150"/>
          </a:xfrm>
          <a:prstGeom prst="rect">
            <a:avLst/>
          </a:prstGeom>
        </p:spPr>
        <p:txBody>
          <a:bodyPr vert="horz" lIns="124398" tIns="62199" rIns="124398" bIns="62199"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12061" y="1680213"/>
            <a:ext cx="11017092" cy="4752261"/>
          </a:xfrm>
          <a:prstGeom prst="rect">
            <a:avLst/>
          </a:prstGeom>
        </p:spPr>
        <p:txBody>
          <a:bodyPr vert="horz" lIns="124398" tIns="62199" rIns="124398" bIns="62199"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12060" y="6674168"/>
            <a:ext cx="2856283" cy="383382"/>
          </a:xfrm>
          <a:prstGeom prst="rect">
            <a:avLst/>
          </a:prstGeom>
        </p:spPr>
        <p:txBody>
          <a:bodyPr vert="horz" lIns="124398" tIns="62199" rIns="124398" bIns="62199" rtlCol="0" anchor="ctr"/>
          <a:lstStyle>
            <a:lvl1pPr algn="l">
              <a:defRPr sz="1500">
                <a:solidFill>
                  <a:schemeClr val="tx1">
                    <a:tint val="75000"/>
                  </a:schemeClr>
                </a:solidFill>
              </a:defRPr>
            </a:lvl1pPr>
          </a:lstStyle>
          <a:p>
            <a:fld id="{530820CF-B880-4189-942D-D702A7CBA730}" type="datetimeFigureOut">
              <a:rPr lang="zh-CN" altLang="en-US" smtClean="0"/>
              <a:pPr/>
              <a:t>2019/1/21</a:t>
            </a:fld>
            <a:endParaRPr lang="zh-CN" altLang="en-US"/>
          </a:p>
        </p:txBody>
      </p:sp>
      <p:sp>
        <p:nvSpPr>
          <p:cNvPr id="5" name="页脚占位符 4"/>
          <p:cNvSpPr>
            <a:spLocks noGrp="1"/>
          </p:cNvSpPr>
          <p:nvPr>
            <p:ph type="ftr" sz="quarter" idx="3"/>
          </p:nvPr>
        </p:nvSpPr>
        <p:spPr>
          <a:xfrm>
            <a:off x="4182415" y="6674168"/>
            <a:ext cx="3876385" cy="383382"/>
          </a:xfrm>
          <a:prstGeom prst="rect">
            <a:avLst/>
          </a:prstGeom>
        </p:spPr>
        <p:txBody>
          <a:bodyPr vert="horz" lIns="124398" tIns="62199" rIns="124398" bIns="62199" rtlCol="0" anchor="ctr"/>
          <a:lstStyle>
            <a:lvl1pPr algn="ctr">
              <a:defRPr sz="15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72870" y="6674168"/>
            <a:ext cx="2856283" cy="383382"/>
          </a:xfrm>
          <a:prstGeom prst="rect">
            <a:avLst/>
          </a:prstGeom>
        </p:spPr>
        <p:txBody>
          <a:bodyPr vert="horz" lIns="124398" tIns="62199" rIns="124398" bIns="62199" rtlCol="0" anchor="ctr"/>
          <a:lstStyle>
            <a:lvl1pPr algn="r">
              <a:defRPr sz="15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txStyles>
    <p:titleStyle>
      <a:lvl1pPr algn="ctr" defTabSz="1243982" rtl="0" eaLnBrk="1" latinLnBrk="0" hangingPunct="1">
        <a:spcBef>
          <a:spcPct val="0"/>
        </a:spcBef>
        <a:buNone/>
        <a:defRPr sz="6100" kern="1200">
          <a:solidFill>
            <a:schemeClr val="tx1"/>
          </a:solidFill>
          <a:latin typeface="+mj-lt"/>
          <a:ea typeface="+mj-ea"/>
          <a:cs typeface="+mj-cs"/>
        </a:defRPr>
      </a:lvl1pPr>
    </p:titleStyle>
    <p:bodyStyle>
      <a:lvl1pPr marL="466493" indent="-466493" algn="l" defTabSz="1243982" rtl="0" eaLnBrk="1" latinLnBrk="0" hangingPunct="1">
        <a:spcBef>
          <a:spcPct val="20000"/>
        </a:spcBef>
        <a:buFont typeface="Arial" pitchFamily="34" charset="0"/>
        <a:buChar char="•"/>
        <a:defRPr sz="4400" kern="1200">
          <a:solidFill>
            <a:schemeClr val="tx1"/>
          </a:solidFill>
          <a:latin typeface="+mn-lt"/>
          <a:ea typeface="+mn-ea"/>
          <a:cs typeface="+mn-cs"/>
        </a:defRPr>
      </a:lvl1pPr>
      <a:lvl2pPr marL="1010735" indent="-388744" algn="l" defTabSz="1243982"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54977" indent="-310995" algn="l" defTabSz="1243982" rtl="0" eaLnBrk="1" latinLnBrk="0" hangingPunct="1">
        <a:spcBef>
          <a:spcPct val="20000"/>
        </a:spcBef>
        <a:buFont typeface="Arial" pitchFamily="34" charset="0"/>
        <a:buChar char="•"/>
        <a:defRPr sz="3300" kern="1200">
          <a:solidFill>
            <a:schemeClr val="tx1"/>
          </a:solidFill>
          <a:latin typeface="+mn-lt"/>
          <a:ea typeface="+mn-ea"/>
          <a:cs typeface="+mn-cs"/>
        </a:defRPr>
      </a:lvl3pPr>
      <a:lvl4pPr marL="2176968"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4pPr>
      <a:lvl5pPr marL="2798960"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5pPr>
      <a:lvl6pPr marL="3420950"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042942"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664932"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286923"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9pPr>
    </p:bodyStyle>
    <p:otherStyle>
      <a:defPPr>
        <a:defRPr lang="zh-CN"/>
      </a:defPPr>
      <a:lvl1pPr marL="0" algn="l" defTabSz="1243982" rtl="0" eaLnBrk="1" latinLnBrk="0" hangingPunct="1">
        <a:defRPr sz="2500" kern="1200">
          <a:solidFill>
            <a:schemeClr val="tx1"/>
          </a:solidFill>
          <a:latin typeface="+mn-lt"/>
          <a:ea typeface="+mn-ea"/>
          <a:cs typeface="+mn-cs"/>
        </a:defRPr>
      </a:lvl1pPr>
      <a:lvl2pPr marL="621990" algn="l" defTabSz="1243982" rtl="0" eaLnBrk="1" latinLnBrk="0" hangingPunct="1">
        <a:defRPr sz="2500" kern="1200">
          <a:solidFill>
            <a:schemeClr val="tx1"/>
          </a:solidFill>
          <a:latin typeface="+mn-lt"/>
          <a:ea typeface="+mn-ea"/>
          <a:cs typeface="+mn-cs"/>
        </a:defRPr>
      </a:lvl2pPr>
      <a:lvl3pPr marL="1243982" algn="l" defTabSz="1243982" rtl="0" eaLnBrk="1" latinLnBrk="0" hangingPunct="1">
        <a:defRPr sz="2500" kern="1200">
          <a:solidFill>
            <a:schemeClr val="tx1"/>
          </a:solidFill>
          <a:latin typeface="+mn-lt"/>
          <a:ea typeface="+mn-ea"/>
          <a:cs typeface="+mn-cs"/>
        </a:defRPr>
      </a:lvl3pPr>
      <a:lvl4pPr marL="1865972" algn="l" defTabSz="1243982" rtl="0" eaLnBrk="1" latinLnBrk="0" hangingPunct="1">
        <a:defRPr sz="2500" kern="1200">
          <a:solidFill>
            <a:schemeClr val="tx1"/>
          </a:solidFill>
          <a:latin typeface="+mn-lt"/>
          <a:ea typeface="+mn-ea"/>
          <a:cs typeface="+mn-cs"/>
        </a:defRPr>
      </a:lvl4pPr>
      <a:lvl5pPr marL="2487964" algn="l" defTabSz="1243982" rtl="0" eaLnBrk="1" latinLnBrk="0" hangingPunct="1">
        <a:defRPr sz="2500" kern="1200">
          <a:solidFill>
            <a:schemeClr val="tx1"/>
          </a:solidFill>
          <a:latin typeface="+mn-lt"/>
          <a:ea typeface="+mn-ea"/>
          <a:cs typeface="+mn-cs"/>
        </a:defRPr>
      </a:lvl5pPr>
      <a:lvl6pPr marL="3109954" algn="l" defTabSz="1243982" rtl="0" eaLnBrk="1" latinLnBrk="0" hangingPunct="1">
        <a:defRPr sz="2500" kern="1200">
          <a:solidFill>
            <a:schemeClr val="tx1"/>
          </a:solidFill>
          <a:latin typeface="+mn-lt"/>
          <a:ea typeface="+mn-ea"/>
          <a:cs typeface="+mn-cs"/>
        </a:defRPr>
      </a:lvl6pPr>
      <a:lvl7pPr marL="3731945" algn="l" defTabSz="1243982" rtl="0" eaLnBrk="1" latinLnBrk="0" hangingPunct="1">
        <a:defRPr sz="2500" kern="1200">
          <a:solidFill>
            <a:schemeClr val="tx1"/>
          </a:solidFill>
          <a:latin typeface="+mn-lt"/>
          <a:ea typeface="+mn-ea"/>
          <a:cs typeface="+mn-cs"/>
        </a:defRPr>
      </a:lvl7pPr>
      <a:lvl8pPr marL="4353936" algn="l" defTabSz="1243982" rtl="0" eaLnBrk="1" latinLnBrk="0" hangingPunct="1">
        <a:defRPr sz="2500" kern="1200">
          <a:solidFill>
            <a:schemeClr val="tx1"/>
          </a:solidFill>
          <a:latin typeface="+mn-lt"/>
          <a:ea typeface="+mn-ea"/>
          <a:cs typeface="+mn-cs"/>
        </a:defRPr>
      </a:lvl8pPr>
      <a:lvl9pPr marL="4975927" algn="l" defTabSz="1243982" rtl="0" eaLnBrk="1" latinLnBrk="0" hangingPunct="1">
        <a:defRPr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4886334"/>
            <a:ext cx="12241213" cy="2314566"/>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6" name="TextBox 7"/>
          <p:cNvSpPr txBox="1">
            <a:spLocks noChangeArrowheads="1"/>
          </p:cNvSpPr>
          <p:nvPr/>
        </p:nvSpPr>
        <p:spPr bwMode="auto">
          <a:xfrm>
            <a:off x="1119946" y="2100252"/>
            <a:ext cx="9826974" cy="964112"/>
          </a:xfrm>
          <a:prstGeom prst="rect">
            <a:avLst/>
          </a:prstGeom>
          <a:noFill/>
          <a:ln w="9525">
            <a:noFill/>
            <a:miter lim="800000"/>
            <a:headEnd/>
            <a:tailEnd/>
          </a:ln>
        </p:spPr>
        <p:txBody>
          <a:bodyPr lIns="124398" tIns="62199" rIns="124398" bIns="62199">
            <a:spAutoFit/>
          </a:bodyPr>
          <a:lstStyle/>
          <a:p>
            <a:pPr marL="466493" indent="-466493" algn="ctr">
              <a:lnSpc>
                <a:spcPts val="7346"/>
              </a:lnSpc>
              <a:spcBef>
                <a:spcPct val="0"/>
              </a:spcBef>
              <a:defRPr/>
            </a:pPr>
            <a:r>
              <a:rPr lang="zh-CN" altLang="en-US" sz="4900" b="1" dirty="0" smtClean="0">
                <a:solidFill>
                  <a:srgbClr val="000000"/>
                </a:solidFill>
                <a:effectLst>
                  <a:outerShdw blurRad="38100" dist="38100" dir="2700000" algn="tl">
                    <a:srgbClr val="C0C0C0"/>
                  </a:outerShdw>
                </a:effectLst>
                <a:latin typeface="Arial" pitchFamily="34" charset="0"/>
                <a:ea typeface="黑体" pitchFamily="49" charset="-122"/>
              </a:rPr>
              <a:t>城市轨道交通信号基础</a:t>
            </a:r>
            <a:endParaRPr lang="zh-CN" altLang="en-US" sz="3800" b="1" dirty="0">
              <a:solidFill>
                <a:srgbClr val="000000"/>
              </a:solidFill>
              <a:effectLst>
                <a:outerShdw blurRad="38100" dist="38100" dir="2700000" algn="tl">
                  <a:srgbClr val="C0C0C0"/>
                </a:outerShdw>
              </a:effectLst>
              <a:latin typeface="Arial" pitchFamily="34" charset="0"/>
              <a:ea typeface="黑体" pitchFamily="49" charset="-122"/>
            </a:endParaRPr>
          </a:p>
        </p:txBody>
      </p:sp>
      <p:sp>
        <p:nvSpPr>
          <p:cNvPr id="8" name="Rectangle 9"/>
          <p:cNvSpPr>
            <a:spLocks noChangeArrowheads="1"/>
          </p:cNvSpPr>
          <p:nvPr/>
        </p:nvSpPr>
        <p:spPr bwMode="auto">
          <a:xfrm>
            <a:off x="5549102" y="3529012"/>
            <a:ext cx="6500858" cy="1313498"/>
          </a:xfrm>
          <a:prstGeom prst="rect">
            <a:avLst/>
          </a:prstGeom>
          <a:noFill/>
          <a:ln w="9525">
            <a:noFill/>
            <a:miter lim="800000"/>
            <a:headEnd/>
            <a:tailEnd/>
          </a:ln>
        </p:spPr>
        <p:txBody>
          <a:bodyPr wrap="none" lIns="124398" tIns="62199" rIns="124398" bIns="62199" anchor="ctr"/>
          <a:lstStyle/>
          <a:p>
            <a:pPr algn="ctr">
              <a:spcBef>
                <a:spcPct val="0"/>
              </a:spcBef>
            </a:pPr>
            <a:r>
              <a:rPr lang="zh-CN" altLang="en-US" sz="3800" b="1" dirty="0" smtClean="0">
                <a:solidFill>
                  <a:srgbClr val="000000"/>
                </a:solidFill>
                <a:latin typeface="华文新魏" pitchFamily="2" charset="-122"/>
                <a:ea typeface="华文新魏" pitchFamily="2" charset="-122"/>
              </a:rPr>
              <a:t>制作人：</a:t>
            </a:r>
            <a:r>
              <a:rPr lang="en-US" altLang="zh-CN" sz="3800" b="1" smtClean="0">
                <a:solidFill>
                  <a:srgbClr val="000000"/>
                </a:solidFill>
                <a:latin typeface="Vivaldi" pitchFamily="66" charset="0"/>
                <a:ea typeface="华文新魏" pitchFamily="2" charset="-122"/>
              </a:rPr>
              <a:t>TLN</a:t>
            </a:r>
            <a:endParaRPr lang="zh-CN" altLang="en-US" sz="3800" smtClean="0">
              <a:solidFill>
                <a:srgbClr val="000000"/>
              </a:solidFill>
              <a:latin typeface="Vivaldi" pitchFamily="66" charset="0"/>
              <a:ea typeface="华文新魏" pitchFamily="2" charset="-122"/>
            </a:endParaRPr>
          </a:p>
        </p:txBody>
      </p:sp>
      <p:pic>
        <p:nvPicPr>
          <p:cNvPr id="46081" name="Picture 1" descr="C:\Users\Administrator\Desktop\地铁1号线照片\640584187408679230.jpg"/>
          <p:cNvPicPr>
            <a:picLocks noChangeAspect="1" noChangeArrowheads="1"/>
          </p:cNvPicPr>
          <p:nvPr/>
        </p:nvPicPr>
        <p:blipFill>
          <a:blip r:embed="rId3" cstate="print"/>
          <a:srcRect/>
          <a:stretch>
            <a:fillRect/>
          </a:stretch>
        </p:blipFill>
        <p:spPr bwMode="auto">
          <a:xfrm>
            <a:off x="262690" y="5100648"/>
            <a:ext cx="3714776" cy="1797704"/>
          </a:xfrm>
          <a:prstGeom prst="rect">
            <a:avLst/>
          </a:prstGeom>
          <a:ln>
            <a:noFill/>
          </a:ln>
          <a:effectLst>
            <a:outerShdw blurRad="292100" dist="139700" dir="2700000" algn="tl" rotWithShape="0">
              <a:srgbClr val="333333">
                <a:alpha val="65000"/>
              </a:srgbClr>
            </a:outerShdw>
          </a:effectLst>
        </p:spPr>
      </p:pic>
      <p:pic>
        <p:nvPicPr>
          <p:cNvPr id="46082" name="Picture 2" descr="C:\Users\Administrator\Desktop\地铁1号线照片\728606857355816833.jpg"/>
          <p:cNvPicPr>
            <a:picLocks noChangeAspect="1" noChangeArrowheads="1"/>
          </p:cNvPicPr>
          <p:nvPr/>
        </p:nvPicPr>
        <p:blipFill>
          <a:blip r:embed="rId4"/>
          <a:srcRect/>
          <a:stretch>
            <a:fillRect/>
          </a:stretch>
        </p:blipFill>
        <p:spPr bwMode="auto">
          <a:xfrm>
            <a:off x="4191780" y="5100648"/>
            <a:ext cx="3857652" cy="1814500"/>
          </a:xfrm>
          <a:prstGeom prst="rect">
            <a:avLst/>
          </a:prstGeom>
          <a:ln>
            <a:noFill/>
          </a:ln>
          <a:effectLst>
            <a:outerShdw blurRad="292100" dist="139700" dir="2700000" algn="tl" rotWithShape="0">
              <a:srgbClr val="333333">
                <a:alpha val="65000"/>
              </a:srgbClr>
            </a:outerShdw>
          </a:effectLst>
        </p:spPr>
      </p:pic>
      <p:pic>
        <p:nvPicPr>
          <p:cNvPr id="46083" name="Picture 3" descr="C:\Users\Administrator\AppData\Roaming\Tencent\Users\603359521\QQ\WinTemp\RichOle\N7~6Z6}]4[LR(G]`L{7EQPA.png"/>
          <p:cNvPicPr>
            <a:picLocks noChangeAspect="1" noChangeArrowheads="1"/>
          </p:cNvPicPr>
          <p:nvPr/>
        </p:nvPicPr>
        <p:blipFill>
          <a:blip r:embed="rId5"/>
          <a:srcRect/>
          <a:stretch>
            <a:fillRect/>
          </a:stretch>
        </p:blipFill>
        <p:spPr bwMode="auto">
          <a:xfrm>
            <a:off x="8263746" y="5100648"/>
            <a:ext cx="3714776" cy="1822376"/>
          </a:xfrm>
          <a:prstGeom prst="rect">
            <a:avLst/>
          </a:prstGeom>
          <a:ln>
            <a:noFill/>
          </a:ln>
          <a:effectLst>
            <a:outerShdw blurRad="292100" dist="139700" dir="2700000" algn="tl" rotWithShape="0">
              <a:srgbClr val="333333">
                <a:alpha val="65000"/>
              </a:srgbClr>
            </a:outerShdw>
          </a:effectLst>
        </p:spPr>
      </p:pic>
      <p:pic>
        <p:nvPicPr>
          <p:cNvPr id="60418" name="Picture 2" descr="C:\Users\Administrator\Desktop\信号基础课程材料\微信图片_20181220141801.png"/>
          <p:cNvPicPr>
            <a:picLocks noChangeAspect="1" noChangeArrowheads="1"/>
          </p:cNvPicPr>
          <p:nvPr/>
        </p:nvPicPr>
        <p:blipFill>
          <a:blip r:embed="rId6" cstate="print"/>
          <a:srcRect/>
          <a:stretch>
            <a:fillRect/>
          </a:stretch>
        </p:blipFill>
        <p:spPr bwMode="auto">
          <a:xfrm>
            <a:off x="119814" y="314302"/>
            <a:ext cx="4643470" cy="1032797"/>
          </a:xfrm>
          <a:prstGeom prst="rect">
            <a:avLst/>
          </a:prstGeom>
          <a:noFill/>
        </p:spPr>
      </p:pic>
    </p:spTree>
    <p:extLst>
      <p:ext uri="{BB962C8B-B14F-4D97-AF65-F5344CB8AC3E}">
        <p14:creationId xmlns:p14="http://schemas.microsoft.com/office/powerpoint/2010/main" xmlns="" val="3900865189"/>
      </p:ext>
    </p:extLst>
  </p:cSld>
  <p:clrMapOvr>
    <a:masterClrMapping/>
  </p:clrMapOvr>
  <mc:AlternateContent xmlns:mc="http://schemas.openxmlformats.org/markup-compatibility/2006">
    <mc:Choice xmlns:p14="http://schemas.microsoft.com/office/powerpoint/2010/main" xmlns="" Requires="p14">
      <p:transition p14:dur="250" advClick="0">
        <p:fade/>
      </p:transition>
    </mc:Choice>
    <mc:Fallback>
      <p:transition advClick="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636187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2.7.1  </a:t>
            </a:r>
            <a:r>
              <a:rPr lang="zh-CN" altLang="en-US" sz="2800" b="1" dirty="0" smtClean="0">
                <a:solidFill>
                  <a:srgbClr val="0070C0"/>
                </a:solidFill>
                <a:latin typeface="微软雅黑" pitchFamily="34" charset="-122"/>
                <a:ea typeface="微软雅黑" pitchFamily="34" charset="-122"/>
                <a:sym typeface="Arial" pitchFamily="34" charset="0"/>
              </a:rPr>
              <a:t>交叉感应电缆环线通信设备组成</a:t>
            </a:r>
            <a:endParaRPr lang="zh-CN" altLang="en-US" sz="2800" dirty="0">
              <a:solidFill>
                <a:srgbClr val="0070C0"/>
              </a:solidFill>
            </a:endParaRPr>
          </a:p>
        </p:txBody>
      </p:sp>
      <p:grpSp>
        <p:nvGrpSpPr>
          <p:cNvPr id="3" name="组合 3"/>
          <p:cNvGrpSpPr/>
          <p:nvPr/>
        </p:nvGrpSpPr>
        <p:grpSpPr>
          <a:xfrm>
            <a:off x="548442" y="1100120"/>
            <a:ext cx="5544130" cy="477054"/>
            <a:chOff x="548443" y="1281397"/>
            <a:chExt cx="5544130" cy="477054"/>
          </a:xfrm>
        </p:grpSpPr>
        <p:sp>
          <p:nvSpPr>
            <p:cNvPr id="4" name="燕尾形 3"/>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5115503" cy="477054"/>
            </a:xfrm>
            <a:prstGeom prst="rect">
              <a:avLst/>
            </a:prstGeom>
          </p:spPr>
          <p:txBody>
            <a:bodyPr wrap="none">
              <a:spAutoFit/>
            </a:bodyPr>
            <a:lstStyle/>
            <a:p>
              <a:r>
                <a:rPr lang="en-US" altLang="zh-CN" sz="2400" b="1" dirty="0" smtClean="0"/>
                <a:t>1</a:t>
              </a:r>
              <a:r>
                <a:rPr lang="zh-CN" altLang="en-US" sz="2400" b="1" dirty="0" smtClean="0"/>
                <a:t>、轨旁交叉感应电缆环线通信系统</a:t>
              </a:r>
              <a:endParaRPr lang="zh-CN" altLang="en-US" sz="2400" b="1" dirty="0"/>
            </a:p>
          </p:txBody>
        </p:sp>
      </p:grpSp>
      <p:pic>
        <p:nvPicPr>
          <p:cNvPr id="7" name="图片 6" descr="C:\Users\Administrator\AppData\Roaming\Tencent\Users\603359521\QQ\WinTemp\RichOle\0MU8$4ES9$Q07~R6P}THS5A.png"/>
          <p:cNvPicPr/>
          <p:nvPr/>
        </p:nvPicPr>
        <p:blipFill>
          <a:blip r:embed="rId2" cstate="print"/>
          <a:srcRect/>
          <a:stretch>
            <a:fillRect/>
          </a:stretch>
        </p:blipFill>
        <p:spPr bwMode="auto">
          <a:xfrm>
            <a:off x="1834326" y="1957376"/>
            <a:ext cx="7929618" cy="2214578"/>
          </a:xfrm>
          <a:prstGeom prst="rect">
            <a:avLst/>
          </a:prstGeom>
          <a:noFill/>
          <a:ln w="9525">
            <a:noFill/>
            <a:miter lim="800000"/>
            <a:headEnd/>
            <a:tailEnd/>
          </a:ln>
        </p:spPr>
      </p:pic>
      <p:pic>
        <p:nvPicPr>
          <p:cNvPr id="9" name="图片 8" descr="C:\Users\Administrator\AppData\Roaming\Tencent\Users\603359521\QQ\WinTemp\RichOle\1GXT}$R`RC7BK9G8K7Y8(L2.png"/>
          <p:cNvPicPr/>
          <p:nvPr/>
        </p:nvPicPr>
        <p:blipFill>
          <a:blip r:embed="rId3" cstate="print"/>
          <a:srcRect/>
          <a:stretch>
            <a:fillRect/>
          </a:stretch>
        </p:blipFill>
        <p:spPr bwMode="auto">
          <a:xfrm>
            <a:off x="1691450" y="4386268"/>
            <a:ext cx="4643470" cy="2214578"/>
          </a:xfrm>
          <a:prstGeom prst="rect">
            <a:avLst/>
          </a:prstGeom>
          <a:noFill/>
          <a:ln w="9525">
            <a:noFill/>
            <a:miter lim="800000"/>
            <a:headEnd/>
            <a:tailEnd/>
          </a:ln>
        </p:spPr>
      </p:pic>
      <p:sp>
        <p:nvSpPr>
          <p:cNvPr id="8" name="矩形 7"/>
          <p:cNvSpPr/>
          <p:nvPr/>
        </p:nvSpPr>
        <p:spPr>
          <a:xfrm>
            <a:off x="2834458" y="4100516"/>
            <a:ext cx="2031325" cy="369332"/>
          </a:xfrm>
          <a:prstGeom prst="rect">
            <a:avLst/>
          </a:prstGeom>
        </p:spPr>
        <p:txBody>
          <a:bodyPr wrap="none">
            <a:spAutoFit/>
          </a:bodyPr>
          <a:lstStyle/>
          <a:p>
            <a:r>
              <a:rPr lang="zh-CN" altLang="en-US" sz="1800" b="1" dirty="0" smtClean="0"/>
              <a:t>对称环线结构配置</a:t>
            </a:r>
            <a:endParaRPr lang="zh-CN" altLang="en-US" sz="1800" b="1" dirty="0"/>
          </a:p>
        </p:txBody>
      </p:sp>
      <p:sp>
        <p:nvSpPr>
          <p:cNvPr id="10" name="矩形 9"/>
          <p:cNvSpPr/>
          <p:nvPr/>
        </p:nvSpPr>
        <p:spPr>
          <a:xfrm>
            <a:off x="2834458" y="6457970"/>
            <a:ext cx="2276585" cy="369332"/>
          </a:xfrm>
          <a:prstGeom prst="rect">
            <a:avLst/>
          </a:prstGeom>
        </p:spPr>
        <p:txBody>
          <a:bodyPr wrap="none">
            <a:spAutoFit/>
          </a:bodyPr>
          <a:lstStyle/>
          <a:p>
            <a:r>
              <a:rPr lang="zh-CN" altLang="en-US" sz="1800" b="1" dirty="0" smtClean="0"/>
              <a:t>非对称环线结构配置</a:t>
            </a:r>
            <a:endParaRPr lang="zh-CN" altLang="en-US" sz="1800" b="1" dirty="0"/>
          </a:p>
        </p:txBody>
      </p:sp>
      <p:sp>
        <p:nvSpPr>
          <p:cNvPr id="11" name="矩形 10"/>
          <p:cNvSpPr/>
          <p:nvPr/>
        </p:nvSpPr>
        <p:spPr>
          <a:xfrm>
            <a:off x="6122988" y="3529012"/>
            <a:ext cx="6118225" cy="707886"/>
          </a:xfrm>
          <a:prstGeom prst="rect">
            <a:avLst/>
          </a:prstGeom>
        </p:spPr>
        <p:txBody>
          <a:bodyPr>
            <a:spAutoFit/>
          </a:bodyPr>
          <a:lstStyle/>
          <a:p>
            <a:r>
              <a:rPr lang="zh-CN" altLang="en-US" sz="2000" b="1" dirty="0" smtClean="0">
                <a:solidFill>
                  <a:srgbClr val="0303EB"/>
                </a:solidFill>
              </a:rPr>
              <a:t>当通过交叉感应电缆环线覆盖的轨道线路比较长时（超过</a:t>
            </a:r>
            <a:r>
              <a:rPr lang="en-US" sz="2000" b="1" dirty="0" smtClean="0">
                <a:solidFill>
                  <a:srgbClr val="0303EB"/>
                </a:solidFill>
              </a:rPr>
              <a:t>1000</a:t>
            </a:r>
            <a:r>
              <a:rPr lang="zh-CN" altLang="en-US" sz="2000" b="1" dirty="0" smtClean="0">
                <a:solidFill>
                  <a:srgbClr val="0303EB"/>
                </a:solidFill>
              </a:rPr>
              <a:t>米）</a:t>
            </a:r>
            <a:endParaRPr lang="zh-CN" altLang="en-US" sz="2000" b="1" dirty="0">
              <a:solidFill>
                <a:srgbClr val="0303EB"/>
              </a:solidFill>
            </a:endParaRPr>
          </a:p>
        </p:txBody>
      </p:sp>
      <p:sp>
        <p:nvSpPr>
          <p:cNvPr id="12" name="矩形 11"/>
          <p:cNvSpPr/>
          <p:nvPr/>
        </p:nvSpPr>
        <p:spPr>
          <a:xfrm>
            <a:off x="6122988" y="5815028"/>
            <a:ext cx="6118225" cy="707886"/>
          </a:xfrm>
          <a:prstGeom prst="rect">
            <a:avLst/>
          </a:prstGeom>
        </p:spPr>
        <p:txBody>
          <a:bodyPr>
            <a:spAutoFit/>
          </a:bodyPr>
          <a:lstStyle/>
          <a:p>
            <a:r>
              <a:rPr lang="zh-CN" altLang="en-US" sz="2000" b="1" dirty="0" smtClean="0">
                <a:solidFill>
                  <a:srgbClr val="0303EB"/>
                </a:solidFill>
              </a:rPr>
              <a:t>当通过交叉感应电缆环线覆盖的轨道线路比较短时（小于</a:t>
            </a:r>
            <a:r>
              <a:rPr lang="en-US" sz="2000" b="1" dirty="0" smtClean="0">
                <a:solidFill>
                  <a:srgbClr val="0303EB"/>
                </a:solidFill>
              </a:rPr>
              <a:t>1000</a:t>
            </a:r>
            <a:r>
              <a:rPr lang="zh-CN" altLang="en-US" sz="2000" b="1" dirty="0" smtClean="0">
                <a:solidFill>
                  <a:srgbClr val="0303EB"/>
                </a:solidFill>
              </a:rPr>
              <a:t>米或更短）</a:t>
            </a:r>
            <a:endParaRPr lang="zh-CN" altLang="en-US" sz="2000" b="1" dirty="0">
              <a:solidFill>
                <a:srgbClr val="0303EB"/>
              </a:solidFill>
            </a:endParaRPr>
          </a:p>
        </p:txBody>
      </p:sp>
      <p:sp>
        <p:nvSpPr>
          <p:cNvPr id="13" name="矩形 12"/>
          <p:cNvSpPr/>
          <p:nvPr/>
        </p:nvSpPr>
        <p:spPr>
          <a:xfrm>
            <a:off x="405566" y="1671624"/>
            <a:ext cx="2249334" cy="400110"/>
          </a:xfrm>
          <a:prstGeom prst="rect">
            <a:avLst/>
          </a:prstGeom>
          <a:solidFill>
            <a:srgbClr val="FFFF00"/>
          </a:solidFill>
          <a:ln>
            <a:solidFill>
              <a:schemeClr val="accent1"/>
            </a:solidFill>
          </a:ln>
        </p:spPr>
        <p:txBody>
          <a:bodyPr wrap="none">
            <a:spAutoFit/>
          </a:bodyPr>
          <a:lstStyle/>
          <a:p>
            <a:pPr lvl="0" defTabSz="914400" fontAlgn="base">
              <a:spcBef>
                <a:spcPct val="0"/>
              </a:spcBef>
              <a:spcAft>
                <a:spcPct val="0"/>
              </a:spcAft>
            </a:pPr>
            <a:r>
              <a:rPr lang="zh-CN" altLang="en-US" sz="2000" b="1" dirty="0" smtClean="0">
                <a:solidFill>
                  <a:prstClr val="black"/>
                </a:solidFill>
                <a:latin typeface="Calibri" pitchFamily="34" charset="0"/>
                <a:ea typeface="宋体" pitchFamily="2" charset="-122"/>
                <a:cs typeface="Times New Roman" pitchFamily="18" charset="0"/>
              </a:rPr>
              <a:t>交叉感应电缆环线</a:t>
            </a:r>
            <a:endParaRPr lang="zh-CN" altLang="en-US" sz="2000" b="1" dirty="0" smtClean="0">
              <a:solidFill>
                <a:prstClr val="black"/>
              </a:solidFill>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wipe(left)">
                                      <p:cBhvr>
                                        <p:cTn id="1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3"/>
          <p:cNvGrpSpPr/>
          <p:nvPr/>
        </p:nvGrpSpPr>
        <p:grpSpPr>
          <a:xfrm>
            <a:off x="548442" y="1100120"/>
            <a:ext cx="3553200" cy="461665"/>
            <a:chOff x="548443" y="1281397"/>
            <a:chExt cx="3553200" cy="461665"/>
          </a:xfrm>
        </p:grpSpPr>
        <p:sp>
          <p:nvSpPr>
            <p:cNvPr id="4" name="燕尾形 3"/>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124573" cy="461665"/>
            </a:xfrm>
            <a:prstGeom prst="rect">
              <a:avLst/>
            </a:prstGeom>
          </p:spPr>
          <p:txBody>
            <a:bodyPr wrap="none">
              <a:spAutoFit/>
            </a:bodyPr>
            <a:lstStyle/>
            <a:p>
              <a:r>
                <a:rPr lang="en-US" altLang="zh-CN" sz="2400" b="1" dirty="0" smtClean="0"/>
                <a:t>2</a:t>
              </a:r>
              <a:r>
                <a:rPr lang="zh-CN" altLang="en-US" sz="2400" b="1" dirty="0" smtClean="0"/>
                <a:t>、车载天线通信系统</a:t>
              </a:r>
              <a:endParaRPr lang="zh-CN" altLang="en-US" sz="2400" b="1" dirty="0"/>
            </a:p>
          </p:txBody>
        </p:sp>
      </p:grpSp>
      <p:sp>
        <p:nvSpPr>
          <p:cNvPr id="7" name="矩形 6"/>
          <p:cNvSpPr/>
          <p:nvPr/>
        </p:nvSpPr>
        <p:spPr>
          <a:xfrm>
            <a:off x="977070" y="314302"/>
            <a:ext cx="6361873"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2.7.1  </a:t>
            </a:r>
            <a:r>
              <a:rPr lang="zh-CN" altLang="en-US" sz="2800" b="1" dirty="0" smtClean="0">
                <a:solidFill>
                  <a:srgbClr val="0070C0"/>
                </a:solidFill>
                <a:latin typeface="微软雅黑" pitchFamily="34" charset="-122"/>
                <a:ea typeface="微软雅黑" pitchFamily="34" charset="-122"/>
                <a:sym typeface="Arial" pitchFamily="34" charset="0"/>
              </a:rPr>
              <a:t>交叉感应电缆环线通信设备组成</a:t>
            </a:r>
            <a:endParaRPr lang="zh-CN" altLang="en-US" sz="2800" dirty="0">
              <a:solidFill>
                <a:srgbClr val="0070C0"/>
              </a:solidFill>
            </a:endParaRPr>
          </a:p>
        </p:txBody>
      </p:sp>
      <p:pic>
        <p:nvPicPr>
          <p:cNvPr id="8" name="图片 7" descr="C:\Users\Administrator\AppData\Roaming\Tencent\Users\603359521\QQ\WinTemp\RichOle\0BU[U%{VK]B77~1OARJJI0O.png"/>
          <p:cNvPicPr/>
          <p:nvPr/>
        </p:nvPicPr>
        <p:blipFill>
          <a:blip r:embed="rId2" cstate="print"/>
          <a:srcRect/>
          <a:stretch>
            <a:fillRect/>
          </a:stretch>
        </p:blipFill>
        <p:spPr bwMode="auto">
          <a:xfrm>
            <a:off x="262690" y="1743062"/>
            <a:ext cx="6500858" cy="4071966"/>
          </a:xfrm>
          <a:prstGeom prst="rect">
            <a:avLst/>
          </a:prstGeom>
          <a:noFill/>
          <a:ln w="9525">
            <a:noFill/>
            <a:miter lim="800000"/>
            <a:headEnd/>
            <a:tailEnd/>
          </a:ln>
        </p:spPr>
      </p:pic>
      <p:sp>
        <p:nvSpPr>
          <p:cNvPr id="17409" name="Rectangle 1"/>
          <p:cNvSpPr>
            <a:spLocks noChangeArrowheads="1"/>
          </p:cNvSpPr>
          <p:nvPr/>
        </p:nvSpPr>
        <p:spPr bwMode="auto">
          <a:xfrm>
            <a:off x="6977862" y="1743062"/>
            <a:ext cx="5263351"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Tx/>
              <a:buNone/>
              <a:tabLst/>
            </a:pPr>
            <a:r>
              <a:rPr kumimoji="0" 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车载接收天线和车载发射天线都是由一个铁质线圈和附加的电阻、电容元器件构成。</a:t>
            </a:r>
            <a:endPar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Tx/>
              <a:buNone/>
              <a:tabLst/>
            </a:pPr>
            <a:endPar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接收天线通过电磁感应，接收</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VCC</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传输给</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VOBC</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的报文数据。</a:t>
            </a:r>
            <a:endPar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Tx/>
              <a:buNone/>
              <a:tabLst/>
            </a:pPr>
            <a:endPar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发射天线与通过电磁感应发送</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VOBC</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传输给</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VCC</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的报文数据。</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0" name="矩形 9"/>
          <p:cNvSpPr/>
          <p:nvPr/>
        </p:nvSpPr>
        <p:spPr>
          <a:xfrm>
            <a:off x="4120342" y="5957904"/>
            <a:ext cx="7143800" cy="1015663"/>
          </a:xfrm>
          <a:prstGeom prst="rect">
            <a:avLst/>
          </a:prstGeom>
        </p:spPr>
        <p:txBody>
          <a:bodyPr wrap="square">
            <a:spAutoFit/>
          </a:bodyPr>
          <a:lstStyle/>
          <a:p>
            <a:pPr>
              <a:lnSpc>
                <a:spcPct val="150000"/>
              </a:lnSpc>
            </a:pPr>
            <a:r>
              <a:rPr lang="zh-CN" altLang="en-US" sz="2000" b="1" dirty="0" smtClean="0">
                <a:solidFill>
                  <a:prstClr val="black"/>
                </a:solidFill>
                <a:latin typeface="Calibri" pitchFamily="34" charset="0"/>
                <a:ea typeface="宋体" pitchFamily="2" charset="-122"/>
                <a:cs typeface="Times New Roman" pitchFamily="18" charset="0"/>
              </a:rPr>
              <a:t>从列车前端到第一个接收天线中心距离为</a:t>
            </a:r>
            <a:r>
              <a:rPr lang="en-US" altLang="zh-CN" sz="2000" b="1" dirty="0" smtClean="0">
                <a:solidFill>
                  <a:prstClr val="black"/>
                </a:solidFill>
                <a:latin typeface="Calibri" pitchFamily="34" charset="0"/>
                <a:ea typeface="宋体" pitchFamily="2" charset="-122"/>
                <a:cs typeface="Times New Roman" pitchFamily="18" charset="0"/>
              </a:rPr>
              <a:t>1.737</a:t>
            </a:r>
            <a:r>
              <a:rPr lang="zh-CN" altLang="en-US" sz="2000" b="1" dirty="0" smtClean="0">
                <a:solidFill>
                  <a:prstClr val="black"/>
                </a:solidFill>
                <a:latin typeface="Calibri" pitchFamily="34" charset="0"/>
                <a:ea typeface="宋体" pitchFamily="2" charset="-122"/>
                <a:cs typeface="Times New Roman" pitchFamily="18" charset="0"/>
              </a:rPr>
              <a:t>米</a:t>
            </a:r>
            <a:endParaRPr lang="en-US" altLang="zh-CN" sz="2000" b="1" dirty="0" smtClean="0">
              <a:solidFill>
                <a:prstClr val="black"/>
              </a:solidFill>
              <a:latin typeface="Calibri" pitchFamily="34" charset="0"/>
              <a:ea typeface="宋体" pitchFamily="2" charset="-122"/>
              <a:cs typeface="Times New Roman" pitchFamily="18" charset="0"/>
            </a:endParaRPr>
          </a:p>
          <a:p>
            <a:pPr>
              <a:lnSpc>
                <a:spcPct val="150000"/>
              </a:lnSpc>
            </a:pPr>
            <a:r>
              <a:rPr lang="zh-CN" altLang="en-US" sz="2000" b="1" dirty="0" smtClean="0">
                <a:solidFill>
                  <a:prstClr val="black"/>
                </a:solidFill>
                <a:latin typeface="Calibri" pitchFamily="34" charset="0"/>
                <a:ea typeface="宋体" pitchFamily="2" charset="-122"/>
                <a:cs typeface="Times New Roman" pitchFamily="18" charset="0"/>
              </a:rPr>
              <a:t>从列车前端到第一个发射天线中心距离为</a:t>
            </a:r>
            <a:r>
              <a:rPr lang="en-US" altLang="zh-CN" sz="2000" b="1" dirty="0" smtClean="0">
                <a:solidFill>
                  <a:prstClr val="black"/>
                </a:solidFill>
                <a:latin typeface="Calibri" pitchFamily="34" charset="0"/>
                <a:ea typeface="宋体" pitchFamily="2" charset="-122"/>
                <a:cs typeface="Times New Roman" pitchFamily="18" charset="0"/>
              </a:rPr>
              <a:t>2.334</a:t>
            </a:r>
            <a:r>
              <a:rPr lang="zh-CN" altLang="en-US" sz="2000" b="1" dirty="0" smtClean="0">
                <a:solidFill>
                  <a:prstClr val="black"/>
                </a:solidFill>
                <a:latin typeface="Calibri" pitchFamily="34" charset="0"/>
                <a:ea typeface="宋体" pitchFamily="2" charset="-122"/>
                <a:cs typeface="Times New Roman" pitchFamily="18" charset="0"/>
              </a:rPr>
              <a:t>米</a:t>
            </a:r>
            <a:endParaRPr lang="zh-CN" altLang="en-US" dirty="0"/>
          </a:p>
        </p:txBody>
      </p:sp>
      <p:sp>
        <p:nvSpPr>
          <p:cNvPr id="11" name="矩形 10"/>
          <p:cNvSpPr/>
          <p:nvPr/>
        </p:nvSpPr>
        <p:spPr>
          <a:xfrm>
            <a:off x="619880" y="6243656"/>
            <a:ext cx="2249334" cy="400110"/>
          </a:xfrm>
          <a:prstGeom prst="rect">
            <a:avLst/>
          </a:prstGeom>
          <a:solidFill>
            <a:srgbClr val="FFCC00"/>
          </a:solidFill>
          <a:ln>
            <a:solidFill>
              <a:srgbClr val="FFC000"/>
            </a:solidFill>
          </a:ln>
        </p:spPr>
        <p:txBody>
          <a:bodyPr wrap="none">
            <a:spAutoFit/>
          </a:bodyPr>
          <a:lstStyle/>
          <a:p>
            <a:r>
              <a:rPr lang="zh-CN" altLang="en-US" sz="2000" b="1" dirty="0" smtClean="0">
                <a:solidFill>
                  <a:prstClr val="black"/>
                </a:solidFill>
                <a:latin typeface="Calibri" pitchFamily="34" charset="0"/>
                <a:ea typeface="宋体" pitchFamily="2" charset="-122"/>
                <a:cs typeface="Times New Roman" pitchFamily="18" charset="0"/>
              </a:rPr>
              <a:t>车载天线安装位置</a:t>
            </a:r>
            <a:endParaRPr lang="zh-CN" altLang="en-US" dirty="0"/>
          </a:p>
        </p:txBody>
      </p:sp>
      <p:sp>
        <p:nvSpPr>
          <p:cNvPr id="13" name="圆角矩形 12"/>
          <p:cNvSpPr/>
          <p:nvPr/>
        </p:nvSpPr>
        <p:spPr>
          <a:xfrm>
            <a:off x="3834590" y="5886466"/>
            <a:ext cx="6786610" cy="1130344"/>
          </a:xfrm>
          <a:prstGeom prst="roundRect">
            <a:avLst>
              <a:gd name="adj" fmla="val 7531"/>
            </a:avLst>
          </a:prstGeom>
          <a:noFill/>
          <a:ln w="28575">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2400"/>
          </a:p>
        </p:txBody>
      </p:sp>
      <p:sp>
        <p:nvSpPr>
          <p:cNvPr id="14" name="燕尾形 13"/>
          <p:cNvSpPr/>
          <p:nvPr/>
        </p:nvSpPr>
        <p:spPr>
          <a:xfrm>
            <a:off x="3334524" y="6243656"/>
            <a:ext cx="285752" cy="428628"/>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燕尾形 14"/>
          <p:cNvSpPr/>
          <p:nvPr/>
        </p:nvSpPr>
        <p:spPr>
          <a:xfrm>
            <a:off x="3120210" y="6243656"/>
            <a:ext cx="285752" cy="428628"/>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3" grpId="0" animBg="1"/>
      <p:bldP spid="14" grpId="0" animBg="1"/>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5643728"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2.7.2  </a:t>
            </a:r>
            <a:r>
              <a:rPr lang="zh-CN" altLang="en-US" sz="2800" b="1" dirty="0" smtClean="0">
                <a:solidFill>
                  <a:srgbClr val="0070C0"/>
                </a:solidFill>
                <a:latin typeface="微软雅黑" pitchFamily="34" charset="-122"/>
                <a:ea typeface="微软雅黑" pitchFamily="34" charset="-122"/>
                <a:sym typeface="Arial" pitchFamily="34" charset="0"/>
              </a:rPr>
              <a:t>交叉感应电缆环线工作原理</a:t>
            </a:r>
            <a:endParaRPr lang="zh-CN" altLang="en-US" sz="2800" dirty="0">
              <a:solidFill>
                <a:srgbClr val="0070C0"/>
              </a:solidFill>
            </a:endParaRPr>
          </a:p>
        </p:txBody>
      </p:sp>
      <p:grpSp>
        <p:nvGrpSpPr>
          <p:cNvPr id="3" name="组合 3"/>
          <p:cNvGrpSpPr/>
          <p:nvPr/>
        </p:nvGrpSpPr>
        <p:grpSpPr>
          <a:xfrm>
            <a:off x="548442" y="1100120"/>
            <a:ext cx="2934441" cy="461665"/>
            <a:chOff x="548443" y="1281397"/>
            <a:chExt cx="2934441" cy="461665"/>
          </a:xfrm>
        </p:grpSpPr>
        <p:sp>
          <p:nvSpPr>
            <p:cNvPr id="4" name="燕尾形 3"/>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2505814" cy="461665"/>
            </a:xfrm>
            <a:prstGeom prst="rect">
              <a:avLst/>
            </a:prstGeom>
          </p:spPr>
          <p:txBody>
            <a:bodyPr wrap="none">
              <a:spAutoFit/>
            </a:bodyPr>
            <a:lstStyle/>
            <a:p>
              <a:r>
                <a:rPr lang="en-US" altLang="zh-CN" sz="2400" b="1" dirty="0" smtClean="0"/>
                <a:t>1</a:t>
              </a:r>
              <a:r>
                <a:rPr lang="zh-CN" altLang="en-US" sz="2400" b="1" dirty="0" smtClean="0"/>
                <a:t>、信息传输过程</a:t>
              </a:r>
              <a:endParaRPr lang="zh-CN" altLang="en-US" sz="2400" b="1" dirty="0"/>
            </a:p>
          </p:txBody>
        </p:sp>
      </p:grpSp>
      <p:pic>
        <p:nvPicPr>
          <p:cNvPr id="7" name="图片 6" descr="C:\Users\Administrator\AppData\Roaming\Tencent\Users\603359521\QQ\WinTemp\RichOle\FZXW{D31[Q~T0(DTN$%({E5.png"/>
          <p:cNvPicPr/>
          <p:nvPr/>
        </p:nvPicPr>
        <p:blipFill>
          <a:blip r:embed="rId2" cstate="print"/>
          <a:srcRect/>
          <a:stretch>
            <a:fillRect/>
          </a:stretch>
        </p:blipFill>
        <p:spPr bwMode="auto">
          <a:xfrm>
            <a:off x="119814" y="2814632"/>
            <a:ext cx="6072230" cy="2428892"/>
          </a:xfrm>
          <a:prstGeom prst="rect">
            <a:avLst/>
          </a:prstGeom>
          <a:noFill/>
          <a:ln w="9525">
            <a:noFill/>
            <a:miter lim="800000"/>
            <a:headEnd/>
            <a:tailEnd/>
          </a:ln>
        </p:spPr>
      </p:pic>
      <p:sp>
        <p:nvSpPr>
          <p:cNvPr id="8" name="矩形 7"/>
          <p:cNvSpPr/>
          <p:nvPr/>
        </p:nvSpPr>
        <p:spPr>
          <a:xfrm>
            <a:off x="6692110" y="1885938"/>
            <a:ext cx="5143536" cy="4708981"/>
          </a:xfrm>
          <a:prstGeom prst="rect">
            <a:avLst/>
          </a:prstGeom>
        </p:spPr>
        <p:txBody>
          <a:bodyPr wrap="square">
            <a:spAutoFit/>
          </a:bodyPr>
          <a:lstStyle/>
          <a:p>
            <a:pPr>
              <a:lnSpc>
                <a:spcPct val="150000"/>
              </a:lnSpc>
              <a:buFont typeface="Wingdings" pitchFamily="2" charset="2"/>
              <a:buChar char="u"/>
            </a:pPr>
            <a:r>
              <a:rPr lang="zh-CN" altLang="en-US" sz="2000" b="1" dirty="0" smtClean="0"/>
              <a:t>当列车经过交叉感应电缆环线交叉点时检测到的信号相位的变化，以此进行列车的定位计算。</a:t>
            </a:r>
            <a:endParaRPr lang="en-US" altLang="zh-CN" sz="2000" b="1" dirty="0" smtClean="0"/>
          </a:p>
          <a:p>
            <a:pPr>
              <a:lnSpc>
                <a:spcPct val="150000"/>
              </a:lnSpc>
              <a:buFont typeface="Wingdings" pitchFamily="2" charset="2"/>
              <a:buChar char="u"/>
            </a:pPr>
            <a:endParaRPr lang="en-US" altLang="zh-CN" sz="2000" b="1" dirty="0" smtClean="0"/>
          </a:p>
          <a:p>
            <a:pPr>
              <a:lnSpc>
                <a:spcPct val="150000"/>
              </a:lnSpc>
              <a:buFont typeface="Wingdings" pitchFamily="2" charset="2"/>
              <a:buChar char="u"/>
            </a:pPr>
            <a:r>
              <a:rPr lang="zh-CN" altLang="en-US" sz="2000" b="1" dirty="0" smtClean="0"/>
              <a:t>室内、外设备联系用控制中心和沿线设置的若干个中继器两级控制方式来实现。</a:t>
            </a:r>
            <a:endParaRPr lang="en-US" altLang="zh-CN" sz="2000" b="1" dirty="0" smtClean="0"/>
          </a:p>
          <a:p>
            <a:pPr>
              <a:lnSpc>
                <a:spcPct val="150000"/>
              </a:lnSpc>
              <a:buFont typeface="Wingdings" pitchFamily="2" charset="2"/>
              <a:buChar char="u"/>
            </a:pPr>
            <a:endParaRPr lang="en-US" altLang="zh-CN" sz="2000" b="1" dirty="0" smtClean="0"/>
          </a:p>
          <a:p>
            <a:pPr>
              <a:lnSpc>
                <a:spcPct val="150000"/>
              </a:lnSpc>
              <a:buFont typeface="Wingdings" pitchFamily="2" charset="2"/>
              <a:buChar char="u"/>
            </a:pPr>
            <a:r>
              <a:rPr lang="zh-CN" altLang="en-US" sz="2000" b="1" dirty="0" smtClean="0"/>
              <a:t>一个中继器最多可控制</a:t>
            </a:r>
            <a:r>
              <a:rPr lang="en-US" sz="2000" b="1" dirty="0" smtClean="0"/>
              <a:t>128</a:t>
            </a:r>
            <a:r>
              <a:rPr lang="zh-CN" altLang="en-US" sz="2000" b="1" dirty="0" smtClean="0"/>
              <a:t>个电缆环路，一个中继器的最大控制距离为：</a:t>
            </a:r>
            <a:r>
              <a:rPr lang="en-US" sz="2000" b="1" dirty="0" smtClean="0">
                <a:solidFill>
                  <a:srgbClr val="0303EB"/>
                </a:solidFill>
              </a:rPr>
              <a:t>128</a:t>
            </a:r>
            <a:r>
              <a:rPr lang="en-US" altLang="zh-CN" sz="2000" b="1" dirty="0" smtClean="0">
                <a:solidFill>
                  <a:srgbClr val="0303EB"/>
                </a:solidFill>
              </a:rPr>
              <a:t>×</a:t>
            </a:r>
            <a:r>
              <a:rPr lang="en-US" sz="2000" b="1" dirty="0" smtClean="0">
                <a:solidFill>
                  <a:srgbClr val="0303EB"/>
                </a:solidFill>
              </a:rPr>
              <a:t>25=3200</a:t>
            </a:r>
            <a:r>
              <a:rPr lang="zh-CN" altLang="en-US" sz="2000" b="1" dirty="0" smtClean="0">
                <a:solidFill>
                  <a:srgbClr val="0303EB"/>
                </a:solidFill>
              </a:rPr>
              <a:t>米</a:t>
            </a:r>
            <a:r>
              <a:rPr lang="zh-CN" altLang="en-US" sz="2000" b="1" dirty="0" smtClean="0"/>
              <a:t>。</a:t>
            </a:r>
            <a:endParaRPr lang="en-US" altLang="zh-CN" sz="2000" b="1" dirty="0" smtClean="0"/>
          </a:p>
        </p:txBody>
      </p:sp>
      <p:sp>
        <p:nvSpPr>
          <p:cNvPr id="9" name="矩形 8"/>
          <p:cNvSpPr/>
          <p:nvPr/>
        </p:nvSpPr>
        <p:spPr>
          <a:xfrm>
            <a:off x="191252" y="4529144"/>
            <a:ext cx="4786346" cy="928694"/>
          </a:xfrm>
          <a:prstGeom prst="rect">
            <a:avLst/>
          </a:prstGeom>
          <a:noFill/>
          <a:ln>
            <a:solidFill>
              <a:srgbClr val="0303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0776" y="2314566"/>
            <a:ext cx="6000792" cy="143828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834590" y="4957772"/>
            <a:ext cx="1114408" cy="369332"/>
          </a:xfrm>
          <a:prstGeom prst="rect">
            <a:avLst/>
          </a:prstGeom>
        </p:spPr>
        <p:txBody>
          <a:bodyPr wrap="none">
            <a:spAutoFit/>
          </a:bodyPr>
          <a:lstStyle/>
          <a:p>
            <a:r>
              <a:rPr lang="zh-CN" altLang="en-US" sz="1800" b="1" dirty="0" smtClean="0">
                <a:solidFill>
                  <a:srgbClr val="0303EB"/>
                </a:solidFill>
              </a:rPr>
              <a:t>室内设备</a:t>
            </a:r>
            <a:endParaRPr lang="zh-CN" altLang="en-US" sz="1800" dirty="0">
              <a:solidFill>
                <a:srgbClr val="0303EB"/>
              </a:solidFill>
            </a:endParaRPr>
          </a:p>
        </p:txBody>
      </p:sp>
      <p:sp>
        <p:nvSpPr>
          <p:cNvPr id="12" name="矩形 11"/>
          <p:cNvSpPr/>
          <p:nvPr/>
        </p:nvSpPr>
        <p:spPr>
          <a:xfrm>
            <a:off x="2834458" y="2386004"/>
            <a:ext cx="1114408" cy="369332"/>
          </a:xfrm>
          <a:prstGeom prst="rect">
            <a:avLst/>
          </a:prstGeom>
        </p:spPr>
        <p:txBody>
          <a:bodyPr wrap="none">
            <a:spAutoFit/>
          </a:bodyPr>
          <a:lstStyle/>
          <a:p>
            <a:r>
              <a:rPr lang="zh-CN" altLang="en-US" sz="1800" b="1" dirty="0" smtClean="0">
                <a:solidFill>
                  <a:srgbClr val="0303EB"/>
                </a:solidFill>
              </a:rPr>
              <a:t>室外设备</a:t>
            </a:r>
            <a:endParaRPr lang="zh-CN" altLang="en-US" sz="1800" dirty="0">
              <a:solidFill>
                <a:srgbClr val="0303EB"/>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wipe(left)">
                                      <p:cBhvr>
                                        <p:cTn id="12" dur="500"/>
                                        <p:tgtEl>
                                          <p:spTgt spid="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animEffect transition="in" filter="wipe(left)">
                                      <p:cBhvr>
                                        <p:cTn id="17"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5643728"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2.7.2  </a:t>
            </a:r>
            <a:r>
              <a:rPr lang="zh-CN" altLang="en-US" sz="2800" b="1" dirty="0" smtClean="0">
                <a:solidFill>
                  <a:srgbClr val="0070C0"/>
                </a:solidFill>
                <a:latin typeface="微软雅黑" pitchFamily="34" charset="-122"/>
                <a:ea typeface="微软雅黑" pitchFamily="34" charset="-122"/>
                <a:sym typeface="Arial" pitchFamily="34" charset="0"/>
              </a:rPr>
              <a:t>交叉感应电缆环线工作原理</a:t>
            </a:r>
            <a:endParaRPr lang="zh-CN" altLang="en-US" sz="2800" dirty="0">
              <a:solidFill>
                <a:srgbClr val="0070C0"/>
              </a:solidFill>
            </a:endParaRPr>
          </a:p>
        </p:txBody>
      </p:sp>
      <p:grpSp>
        <p:nvGrpSpPr>
          <p:cNvPr id="3" name="组合 3"/>
          <p:cNvGrpSpPr/>
          <p:nvPr/>
        </p:nvGrpSpPr>
        <p:grpSpPr>
          <a:xfrm>
            <a:off x="548442" y="1100120"/>
            <a:ext cx="2934441" cy="461665"/>
            <a:chOff x="548443" y="1281397"/>
            <a:chExt cx="2934441" cy="461665"/>
          </a:xfrm>
        </p:grpSpPr>
        <p:sp>
          <p:nvSpPr>
            <p:cNvPr id="4" name="燕尾形 3"/>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2505814" cy="461665"/>
            </a:xfrm>
            <a:prstGeom prst="rect">
              <a:avLst/>
            </a:prstGeom>
          </p:spPr>
          <p:txBody>
            <a:bodyPr wrap="none">
              <a:spAutoFit/>
            </a:bodyPr>
            <a:lstStyle/>
            <a:p>
              <a:r>
                <a:rPr lang="en-US" altLang="zh-CN" sz="2400" b="1" dirty="0" smtClean="0"/>
                <a:t>1</a:t>
              </a:r>
              <a:r>
                <a:rPr lang="zh-CN" altLang="en-US" sz="2400" b="1" dirty="0" smtClean="0"/>
                <a:t>、信息传输过程</a:t>
              </a:r>
              <a:endParaRPr lang="zh-CN" altLang="en-US" sz="2400" b="1" dirty="0"/>
            </a:p>
          </p:txBody>
        </p:sp>
      </p:grpSp>
      <p:sp>
        <p:nvSpPr>
          <p:cNvPr id="8" name="矩形 7"/>
          <p:cNvSpPr/>
          <p:nvPr/>
        </p:nvSpPr>
        <p:spPr>
          <a:xfrm>
            <a:off x="334128" y="2457442"/>
            <a:ext cx="5214974" cy="3323987"/>
          </a:xfrm>
          <a:prstGeom prst="rect">
            <a:avLst/>
          </a:prstGeom>
        </p:spPr>
        <p:txBody>
          <a:bodyPr wrap="square">
            <a:spAutoFit/>
          </a:bodyPr>
          <a:lstStyle/>
          <a:p>
            <a:pPr>
              <a:lnSpc>
                <a:spcPct val="150000"/>
              </a:lnSpc>
              <a:buFont typeface="Wingdings" pitchFamily="2" charset="2"/>
              <a:buChar char="u"/>
            </a:pPr>
            <a:r>
              <a:rPr lang="zh-CN" altLang="en-US" sz="2000" b="1" dirty="0" smtClean="0"/>
              <a:t>中继器需要完成频率变换、电平变换、功率放大及抑制干扰等任务。</a:t>
            </a:r>
            <a:endParaRPr lang="en-US" altLang="zh-CN" sz="2000" b="1" dirty="0" smtClean="0"/>
          </a:p>
          <a:p>
            <a:pPr>
              <a:lnSpc>
                <a:spcPct val="150000"/>
              </a:lnSpc>
              <a:buFont typeface="Wingdings" pitchFamily="2" charset="2"/>
              <a:buChar char="u"/>
            </a:pPr>
            <a:endParaRPr lang="en-US" altLang="zh-CN" sz="2000" b="1" dirty="0" smtClean="0"/>
          </a:p>
          <a:p>
            <a:pPr>
              <a:lnSpc>
                <a:spcPct val="150000"/>
              </a:lnSpc>
              <a:buFont typeface="Wingdings" pitchFamily="2" charset="2"/>
              <a:buChar char="u"/>
            </a:pPr>
            <a:r>
              <a:rPr lang="zh-CN" altLang="en-US" sz="2000" b="1" dirty="0" smtClean="0"/>
              <a:t>信息的传输采用</a:t>
            </a:r>
            <a:r>
              <a:rPr lang="zh-CN" altLang="en-US" sz="2000" b="1" u="sng" dirty="0" smtClean="0">
                <a:solidFill>
                  <a:srgbClr val="0303EB"/>
                </a:solidFill>
              </a:rPr>
              <a:t>频移键控</a:t>
            </a:r>
            <a:r>
              <a:rPr lang="zh-CN" altLang="en-US" sz="2000" b="1" dirty="0" smtClean="0"/>
              <a:t>方式，从中继器向列车的传输频率为</a:t>
            </a:r>
            <a:r>
              <a:rPr lang="en-US" sz="2000" b="1" u="sng" dirty="0" smtClean="0">
                <a:solidFill>
                  <a:srgbClr val="0303EB"/>
                </a:solidFill>
              </a:rPr>
              <a:t>(36</a:t>
            </a:r>
            <a:r>
              <a:rPr lang="en-US" altLang="zh-CN" sz="2000" b="1" u="sng" dirty="0" smtClean="0">
                <a:solidFill>
                  <a:srgbClr val="0303EB"/>
                </a:solidFill>
              </a:rPr>
              <a:t>±</a:t>
            </a:r>
            <a:r>
              <a:rPr lang="en-US" sz="2000" b="1" u="sng" dirty="0" smtClean="0">
                <a:solidFill>
                  <a:srgbClr val="0303EB"/>
                </a:solidFill>
              </a:rPr>
              <a:t>0.6) kHz</a:t>
            </a:r>
            <a:r>
              <a:rPr lang="zh-CN" altLang="en-US" sz="2000" b="1" dirty="0" smtClean="0"/>
              <a:t>，从列车向中继器的传输频率为</a:t>
            </a:r>
            <a:r>
              <a:rPr lang="en-US" sz="2000" b="1" u="sng" dirty="0" smtClean="0">
                <a:solidFill>
                  <a:srgbClr val="0303EB"/>
                </a:solidFill>
              </a:rPr>
              <a:t>(56</a:t>
            </a:r>
            <a:r>
              <a:rPr lang="en-US" altLang="zh-CN" sz="2000" b="1" u="sng" dirty="0" smtClean="0">
                <a:solidFill>
                  <a:srgbClr val="0303EB"/>
                </a:solidFill>
              </a:rPr>
              <a:t>±</a:t>
            </a:r>
            <a:r>
              <a:rPr lang="en-US" sz="2000" b="1" u="sng" dirty="0" smtClean="0">
                <a:solidFill>
                  <a:srgbClr val="0303EB"/>
                </a:solidFill>
              </a:rPr>
              <a:t>0.2) kHz</a:t>
            </a:r>
            <a:r>
              <a:rPr lang="zh-CN" altLang="en-US" sz="2000" b="1" dirty="0" smtClean="0"/>
              <a:t>，两种信息在</a:t>
            </a:r>
            <a:r>
              <a:rPr lang="zh-CN" altLang="en-US" sz="2000" b="1" i="1" dirty="0" smtClean="0">
                <a:solidFill>
                  <a:srgbClr val="FF0000"/>
                </a:solidFill>
              </a:rPr>
              <a:t>同一</a:t>
            </a:r>
            <a:r>
              <a:rPr lang="zh-CN" altLang="en-US" sz="2000" b="1" dirty="0" smtClean="0"/>
              <a:t>电缆中传输。</a:t>
            </a:r>
            <a:endParaRPr lang="zh-CN" altLang="en-US" sz="2000" b="1" dirty="0"/>
          </a:p>
        </p:txBody>
      </p:sp>
      <p:pic>
        <p:nvPicPr>
          <p:cNvPr id="9" name="图片 8" descr="C:\Users\Administrator\AppData\Roaming\Tencent\Users\603359521\QQ\WinTemp\RichOle\CXTVC1PLDYBH6@PW24(}HG8.png"/>
          <p:cNvPicPr/>
          <p:nvPr/>
        </p:nvPicPr>
        <p:blipFill>
          <a:blip r:embed="rId2" cstate="print"/>
          <a:srcRect/>
          <a:stretch>
            <a:fillRect/>
          </a:stretch>
        </p:blipFill>
        <p:spPr bwMode="auto">
          <a:xfrm>
            <a:off x="5763416" y="1528748"/>
            <a:ext cx="5962678" cy="56721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5643728"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2.7.2  </a:t>
            </a:r>
            <a:r>
              <a:rPr lang="zh-CN" altLang="en-US" sz="2800" b="1" dirty="0" smtClean="0">
                <a:solidFill>
                  <a:srgbClr val="0070C0"/>
                </a:solidFill>
                <a:latin typeface="微软雅黑" pitchFamily="34" charset="-122"/>
                <a:ea typeface="微软雅黑" pitchFamily="34" charset="-122"/>
                <a:sym typeface="Arial" pitchFamily="34" charset="0"/>
              </a:rPr>
              <a:t>交叉感应电缆环线工作原理</a:t>
            </a:r>
            <a:endParaRPr lang="zh-CN" altLang="en-US" sz="2800" dirty="0">
              <a:solidFill>
                <a:srgbClr val="0070C0"/>
              </a:solidFill>
            </a:endParaRPr>
          </a:p>
        </p:txBody>
      </p:sp>
      <p:grpSp>
        <p:nvGrpSpPr>
          <p:cNvPr id="3" name="组合 3"/>
          <p:cNvGrpSpPr/>
          <p:nvPr/>
        </p:nvGrpSpPr>
        <p:grpSpPr>
          <a:xfrm>
            <a:off x="619880" y="1100120"/>
            <a:ext cx="2934441" cy="461665"/>
            <a:chOff x="548443" y="1281397"/>
            <a:chExt cx="2934441" cy="461665"/>
          </a:xfrm>
        </p:grpSpPr>
        <p:sp>
          <p:nvSpPr>
            <p:cNvPr id="4" name="燕尾形 3"/>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2505814" cy="461665"/>
            </a:xfrm>
            <a:prstGeom prst="rect">
              <a:avLst/>
            </a:prstGeom>
          </p:spPr>
          <p:txBody>
            <a:bodyPr wrap="none">
              <a:spAutoFit/>
            </a:bodyPr>
            <a:lstStyle/>
            <a:p>
              <a:r>
                <a:rPr lang="en-US" altLang="zh-CN" sz="2400" b="1" dirty="0" smtClean="0"/>
                <a:t>2</a:t>
              </a:r>
              <a:r>
                <a:rPr lang="zh-CN" altLang="en-US" sz="2400" b="1" dirty="0" smtClean="0"/>
                <a:t>、列车定位原理</a:t>
              </a:r>
              <a:endParaRPr lang="zh-CN" altLang="en-US" sz="2400" b="1" dirty="0"/>
            </a:p>
          </p:txBody>
        </p:sp>
      </p:grpSp>
      <p:pic>
        <p:nvPicPr>
          <p:cNvPr id="7" name="图片 6" descr="C:\Users\Administrator\AppData\Roaming\Tencent\Users\603359521\QQ\WinTemp\RichOle\YEZW32CB6G_MSY4{{$NGY1V.png"/>
          <p:cNvPicPr/>
          <p:nvPr/>
        </p:nvPicPr>
        <p:blipFill>
          <a:blip r:embed="rId2" cstate="print"/>
          <a:srcRect/>
          <a:stretch>
            <a:fillRect/>
          </a:stretch>
        </p:blipFill>
        <p:spPr bwMode="auto">
          <a:xfrm>
            <a:off x="548442" y="2243128"/>
            <a:ext cx="6500858" cy="4071966"/>
          </a:xfrm>
          <a:prstGeom prst="rect">
            <a:avLst/>
          </a:prstGeom>
          <a:noFill/>
          <a:ln w="9525">
            <a:solidFill>
              <a:srgbClr val="FF0000"/>
            </a:solidFill>
            <a:miter lim="800000"/>
            <a:headEnd/>
            <a:tailEnd/>
          </a:ln>
        </p:spPr>
      </p:pic>
      <p:sp>
        <p:nvSpPr>
          <p:cNvPr id="21505" name="Rectangle 1"/>
          <p:cNvSpPr>
            <a:spLocks noChangeArrowheads="1"/>
          </p:cNvSpPr>
          <p:nvPr/>
        </p:nvSpPr>
        <p:spPr bwMode="auto">
          <a:xfrm>
            <a:off x="7192176" y="2243128"/>
            <a:ext cx="4834722" cy="41751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 typeface="Wingdings" pitchFamily="2" charset="2"/>
              <a:buChar char="u"/>
              <a:tabLst/>
            </a:pPr>
            <a:r>
              <a:rPr kumimoji="0" lang="zh-CN" sz="2000" b="1" i="0" u="none" strike="noStrike" cap="none" normalizeH="0" baseline="0" dirty="0" smtClean="0">
                <a:ln>
                  <a:noFill/>
                </a:ln>
                <a:solidFill>
                  <a:schemeClr val="tx1"/>
                </a:solidFill>
                <a:effectLst/>
                <a:latin typeface="+mn-ea"/>
                <a:cs typeface="Times New Roman" pitchFamily="18" charset="0"/>
              </a:rPr>
              <a:t>一个交叉感应电缆环线区段最长为</a:t>
            </a:r>
            <a:r>
              <a:rPr kumimoji="0" lang="en-US" altLang="zh-CN" sz="2000" b="1" i="0" u="none" strike="noStrike" cap="none" normalizeH="0" baseline="0" dirty="0" smtClean="0">
                <a:ln>
                  <a:noFill/>
                </a:ln>
                <a:solidFill>
                  <a:schemeClr val="tx1"/>
                </a:solidFill>
                <a:effectLst/>
                <a:latin typeface="+mn-ea"/>
                <a:cs typeface="Times New Roman" pitchFamily="18" charset="0"/>
              </a:rPr>
              <a:t>3.2</a:t>
            </a:r>
            <a:r>
              <a:rPr kumimoji="0" lang="zh-CN" altLang="en-US" sz="2000" b="1" i="0" u="none" strike="noStrike" cap="none" normalizeH="0" baseline="0" dirty="0" smtClean="0">
                <a:ln>
                  <a:noFill/>
                </a:ln>
                <a:solidFill>
                  <a:schemeClr val="tx1"/>
                </a:solidFill>
                <a:effectLst/>
                <a:latin typeface="+mn-ea"/>
                <a:cs typeface="Times New Roman" pitchFamily="18" charset="0"/>
              </a:rPr>
              <a:t>千米，且每段感应环线都有对应的编号（</a:t>
            </a:r>
            <a:r>
              <a:rPr kumimoji="0" lang="en-US" altLang="zh-CN" sz="2000" b="1" i="0" u="none" strike="noStrike" cap="none" normalizeH="0" baseline="0" dirty="0" err="1" smtClean="0">
                <a:ln>
                  <a:noFill/>
                </a:ln>
                <a:solidFill>
                  <a:schemeClr val="tx1"/>
                </a:solidFill>
                <a:effectLst/>
                <a:latin typeface="+mn-ea"/>
                <a:cs typeface="Times New Roman" pitchFamily="18" charset="0"/>
              </a:rPr>
              <a:t>LPn</a:t>
            </a:r>
            <a:r>
              <a:rPr kumimoji="0" lang="zh-CN" altLang="en-US" sz="2000" b="1" i="0" u="none" strike="noStrike" cap="none" normalizeH="0" baseline="0" dirty="0" smtClean="0">
                <a:ln>
                  <a:noFill/>
                </a:ln>
                <a:solidFill>
                  <a:schemeClr val="tx1"/>
                </a:solidFill>
                <a:effectLst/>
                <a:latin typeface="+mn-ea"/>
                <a:cs typeface="Times New Roman" pitchFamily="18" charset="0"/>
              </a:rPr>
              <a:t>），车载控制器（</a:t>
            </a:r>
            <a:r>
              <a:rPr kumimoji="0" lang="en-US" altLang="zh-CN" sz="2000" b="1" i="0" u="none" strike="noStrike" cap="none" normalizeH="0" baseline="0" dirty="0" smtClean="0">
                <a:ln>
                  <a:noFill/>
                </a:ln>
                <a:solidFill>
                  <a:schemeClr val="tx1"/>
                </a:solidFill>
                <a:effectLst/>
                <a:latin typeface="+mn-ea"/>
                <a:cs typeface="Times New Roman" pitchFamily="18" charset="0"/>
              </a:rPr>
              <a:t>VOBC</a:t>
            </a:r>
            <a:r>
              <a:rPr kumimoji="0" lang="zh-CN" altLang="en-US" sz="2000" b="1" i="0" u="none" strike="noStrike" cap="none" normalizeH="0" baseline="0" dirty="0" smtClean="0">
                <a:ln>
                  <a:noFill/>
                </a:ln>
                <a:solidFill>
                  <a:schemeClr val="tx1"/>
                </a:solidFill>
                <a:effectLst/>
                <a:latin typeface="+mn-ea"/>
                <a:cs typeface="Times New Roman" pitchFamily="18" charset="0"/>
              </a:rPr>
              <a:t>）能够准确地识别该编号，从而确定列车处于哪个环线区段。</a:t>
            </a:r>
            <a:endParaRPr kumimoji="0" lang="en-US" altLang="zh-CN" sz="2000" b="1" i="0" u="none" strike="noStrike" cap="none" normalizeH="0" baseline="0" dirty="0" smtClean="0">
              <a:ln>
                <a:noFill/>
              </a:ln>
              <a:solidFill>
                <a:schemeClr val="tx1"/>
              </a:solidFill>
              <a:effectLst/>
              <a:latin typeface="+mn-ea"/>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 typeface="Wingdings" pitchFamily="2" charset="2"/>
              <a:buChar char="u"/>
              <a:tabLst/>
            </a:pPr>
            <a:r>
              <a:rPr kumimoji="0" lang="zh-CN" altLang="en-US" sz="2000" b="1" i="0" u="none" strike="noStrike" cap="none" normalizeH="0" baseline="0" dirty="0" smtClean="0">
                <a:ln>
                  <a:noFill/>
                </a:ln>
                <a:solidFill>
                  <a:schemeClr val="tx1"/>
                </a:solidFill>
                <a:effectLst/>
                <a:latin typeface="+mn-ea"/>
                <a:cs typeface="Times New Roman" pitchFamily="18" charset="0"/>
              </a:rPr>
              <a:t>交叉感应电缆环线每隔</a:t>
            </a:r>
            <a:r>
              <a:rPr kumimoji="0" lang="en-US" altLang="zh-CN" sz="2000" b="1" i="0" u="none" strike="noStrike" cap="none" normalizeH="0" baseline="0" dirty="0" smtClean="0">
                <a:ln>
                  <a:noFill/>
                </a:ln>
                <a:solidFill>
                  <a:schemeClr val="tx1"/>
                </a:solidFill>
                <a:effectLst/>
                <a:latin typeface="+mn-ea"/>
                <a:cs typeface="Times New Roman" pitchFamily="18" charset="0"/>
              </a:rPr>
              <a:t>25</a:t>
            </a:r>
            <a:r>
              <a:rPr kumimoji="0" lang="zh-CN" altLang="en-US" sz="2000" b="1" i="0" u="none" strike="noStrike" cap="none" normalizeH="0" baseline="0" dirty="0" smtClean="0">
                <a:ln>
                  <a:noFill/>
                </a:ln>
                <a:solidFill>
                  <a:schemeClr val="tx1"/>
                </a:solidFill>
                <a:effectLst/>
                <a:latin typeface="+mn-ea"/>
                <a:cs typeface="Times New Roman" pitchFamily="18" charset="0"/>
              </a:rPr>
              <a:t>米交叉一次，车载接收天线的感应信号能够显示交叉感应电缆环线电流相位的变化，从而确定列车所处的环线交叉区域。</a:t>
            </a:r>
            <a:endParaRPr kumimoji="0" lang="zh-CN" altLang="en-US" sz="2000" b="1" i="0" u="none" strike="noStrike" cap="none" normalizeH="0" baseline="0" dirty="0" smtClean="0">
              <a:ln>
                <a:noFill/>
              </a:ln>
              <a:solidFill>
                <a:schemeClr val="tx1"/>
              </a:solidFill>
              <a:effectLst/>
              <a:latin typeface="+mn-ea"/>
              <a:cs typeface="宋体" pitchFamily="2"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5643728"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2.7.2  </a:t>
            </a:r>
            <a:r>
              <a:rPr lang="zh-CN" altLang="en-US" sz="2800" b="1" dirty="0" smtClean="0">
                <a:solidFill>
                  <a:srgbClr val="0070C0"/>
                </a:solidFill>
                <a:latin typeface="微软雅黑" pitchFamily="34" charset="-122"/>
                <a:ea typeface="微软雅黑" pitchFamily="34" charset="-122"/>
                <a:sym typeface="Arial" pitchFamily="34" charset="0"/>
              </a:rPr>
              <a:t>交叉感应电缆环线工作原理</a:t>
            </a:r>
            <a:endParaRPr lang="zh-CN" altLang="en-US" sz="2800" dirty="0">
              <a:solidFill>
                <a:srgbClr val="0070C0"/>
              </a:solidFill>
            </a:endParaRPr>
          </a:p>
        </p:txBody>
      </p:sp>
      <p:grpSp>
        <p:nvGrpSpPr>
          <p:cNvPr id="3" name="组合 3"/>
          <p:cNvGrpSpPr/>
          <p:nvPr/>
        </p:nvGrpSpPr>
        <p:grpSpPr>
          <a:xfrm>
            <a:off x="619880" y="1100120"/>
            <a:ext cx="2934441" cy="461665"/>
            <a:chOff x="548443" y="1281397"/>
            <a:chExt cx="2934441" cy="461665"/>
          </a:xfrm>
        </p:grpSpPr>
        <p:sp>
          <p:nvSpPr>
            <p:cNvPr id="4" name="燕尾形 3"/>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2505814" cy="461665"/>
            </a:xfrm>
            <a:prstGeom prst="rect">
              <a:avLst/>
            </a:prstGeom>
          </p:spPr>
          <p:txBody>
            <a:bodyPr wrap="none">
              <a:spAutoFit/>
            </a:bodyPr>
            <a:lstStyle/>
            <a:p>
              <a:r>
                <a:rPr lang="en-US" altLang="zh-CN" sz="2400" b="1" dirty="0" smtClean="0"/>
                <a:t>2</a:t>
              </a:r>
              <a:r>
                <a:rPr lang="zh-CN" altLang="en-US" sz="2400" b="1" dirty="0" smtClean="0"/>
                <a:t>、列车定位原理</a:t>
              </a:r>
              <a:endParaRPr lang="zh-CN" altLang="en-US" sz="2400" b="1" dirty="0"/>
            </a:p>
          </p:txBody>
        </p:sp>
      </p:grpSp>
      <p:pic>
        <p:nvPicPr>
          <p:cNvPr id="7" name="图片 6" descr="C:\Users\Administrator\AppData\Roaming\Tencent\Users\603359521\QQ\WinTemp\RichOle\YEZW32CB6G_MSY4{{$NGY1V.png"/>
          <p:cNvPicPr/>
          <p:nvPr/>
        </p:nvPicPr>
        <p:blipFill>
          <a:blip r:embed="rId2" cstate="print"/>
          <a:srcRect/>
          <a:stretch>
            <a:fillRect/>
          </a:stretch>
        </p:blipFill>
        <p:spPr bwMode="auto">
          <a:xfrm>
            <a:off x="548442" y="2243128"/>
            <a:ext cx="6500858" cy="4071966"/>
          </a:xfrm>
          <a:prstGeom prst="rect">
            <a:avLst/>
          </a:prstGeom>
          <a:noFill/>
          <a:ln w="9525">
            <a:solidFill>
              <a:srgbClr val="FF0000"/>
            </a:solidFill>
            <a:miter lim="800000"/>
            <a:headEnd/>
            <a:tailEnd/>
          </a:ln>
        </p:spPr>
      </p:pic>
      <p:sp>
        <p:nvSpPr>
          <p:cNvPr id="21505" name="Rectangle 1"/>
          <p:cNvSpPr>
            <a:spLocks noChangeArrowheads="1"/>
          </p:cNvSpPr>
          <p:nvPr/>
        </p:nvSpPr>
        <p:spPr bwMode="auto">
          <a:xfrm>
            <a:off x="7120738" y="2028814"/>
            <a:ext cx="4834722"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 typeface="Wingdings" pitchFamily="2" charset="2"/>
              <a:buChar char="u"/>
              <a:tabLst/>
            </a:pPr>
            <a:r>
              <a:rPr kumimoji="0" lang="zh-CN" altLang="en-US" sz="2000" b="1" i="0" u="none" strike="noStrike" cap="none" normalizeH="0" baseline="0" dirty="0" smtClean="0">
                <a:ln>
                  <a:noFill/>
                </a:ln>
                <a:solidFill>
                  <a:schemeClr val="tx1"/>
                </a:solidFill>
                <a:effectLst/>
                <a:latin typeface="+mn-ea"/>
                <a:cs typeface="Times New Roman" pitchFamily="18" charset="0"/>
              </a:rPr>
              <a:t>列车车轮每转动</a:t>
            </a:r>
            <a:r>
              <a:rPr kumimoji="0" lang="en-US" altLang="zh-CN" sz="2000" b="1" i="0" u="none" strike="noStrike" cap="none" normalizeH="0" baseline="0" dirty="0" smtClean="0">
                <a:ln>
                  <a:noFill/>
                </a:ln>
                <a:solidFill>
                  <a:schemeClr val="tx1"/>
                </a:solidFill>
                <a:effectLst/>
                <a:latin typeface="+mn-ea"/>
                <a:cs typeface="Times New Roman" pitchFamily="18" charset="0"/>
              </a:rPr>
              <a:t>0.012</a:t>
            </a:r>
            <a:r>
              <a:rPr kumimoji="0" lang="zh-CN" altLang="en-US" sz="2000" b="1" i="0" u="none" strike="noStrike" cap="none" normalizeH="0" baseline="0" dirty="0" smtClean="0">
                <a:ln>
                  <a:noFill/>
                </a:ln>
                <a:solidFill>
                  <a:schemeClr val="tx1"/>
                </a:solidFill>
                <a:effectLst/>
                <a:latin typeface="+mn-ea"/>
                <a:cs typeface="Times New Roman" pitchFamily="18" charset="0"/>
              </a:rPr>
              <a:t>米，车轮速度传感器就会输出一个测速脉冲信号。</a:t>
            </a:r>
            <a:endParaRPr kumimoji="0" lang="en-US" altLang="zh-CN" sz="2000" b="1" i="0" u="none" strike="noStrike" cap="none" normalizeH="0" baseline="0" dirty="0" smtClean="0">
              <a:ln>
                <a:noFill/>
              </a:ln>
              <a:solidFill>
                <a:schemeClr val="tx1"/>
              </a:solidFill>
              <a:effectLst/>
              <a:latin typeface="+mn-ea"/>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 typeface="Wingdings" pitchFamily="2" charset="2"/>
              <a:buChar char="u"/>
              <a:tabLst/>
            </a:pPr>
            <a:endParaRPr kumimoji="0" lang="en-US" altLang="zh-CN" sz="2000" b="1" i="0" u="none" strike="noStrike" cap="none" normalizeH="0" baseline="0" dirty="0" smtClean="0">
              <a:ln>
                <a:noFill/>
              </a:ln>
              <a:solidFill>
                <a:schemeClr val="tx1"/>
              </a:solidFill>
              <a:effectLst/>
              <a:latin typeface="+mn-ea"/>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 typeface="Wingdings" pitchFamily="2" charset="2"/>
              <a:buChar char="u"/>
              <a:tabLst/>
            </a:pPr>
            <a:r>
              <a:rPr kumimoji="0" lang="zh-CN" altLang="en-US" sz="2000" b="1" i="0" u="none" strike="noStrike" cap="none" normalizeH="0" baseline="0" dirty="0" smtClean="0">
                <a:ln>
                  <a:noFill/>
                </a:ln>
                <a:solidFill>
                  <a:schemeClr val="tx1"/>
                </a:solidFill>
                <a:effectLst/>
                <a:latin typeface="+mn-ea"/>
                <a:cs typeface="Times New Roman" pitchFamily="18" charset="0"/>
              </a:rPr>
              <a:t>列车在交叉感应电缆环线上的位置以电缆交叉点距离</a:t>
            </a:r>
            <a:r>
              <a:rPr kumimoji="0" lang="en-US" altLang="zh-CN" sz="2000" b="1" i="0" u="none" strike="noStrike" cap="none" normalizeH="0" baseline="0" dirty="0" smtClean="0">
                <a:ln>
                  <a:noFill/>
                </a:ln>
                <a:solidFill>
                  <a:schemeClr val="tx1"/>
                </a:solidFill>
                <a:effectLst/>
                <a:latin typeface="+mn-ea"/>
                <a:cs typeface="Times New Roman" pitchFamily="18" charset="0"/>
              </a:rPr>
              <a:t>1/8</a:t>
            </a:r>
            <a:r>
              <a:rPr kumimoji="0" lang="zh-CN" altLang="en-US" sz="2000" b="1" i="0" u="none" strike="noStrike" cap="none" normalizeH="0" baseline="0" dirty="0" smtClean="0">
                <a:ln>
                  <a:noFill/>
                </a:ln>
                <a:solidFill>
                  <a:schemeClr val="tx1"/>
                </a:solidFill>
                <a:effectLst/>
                <a:latin typeface="+mn-ea"/>
                <a:cs typeface="Times New Roman" pitchFamily="18" charset="0"/>
              </a:rPr>
              <a:t>（</a:t>
            </a:r>
            <a:r>
              <a:rPr kumimoji="0" lang="en-US" altLang="zh-CN" sz="2000" b="1" i="0" u="none" strike="noStrike" cap="none" normalizeH="0" baseline="0" dirty="0" smtClean="0">
                <a:ln>
                  <a:noFill/>
                </a:ln>
                <a:solidFill>
                  <a:schemeClr val="tx1"/>
                </a:solidFill>
                <a:effectLst/>
                <a:latin typeface="+mn-ea"/>
                <a:cs typeface="Times New Roman" pitchFamily="18" charset="0"/>
              </a:rPr>
              <a:t>3.125</a:t>
            </a:r>
            <a:r>
              <a:rPr kumimoji="0" lang="zh-CN" altLang="en-US" sz="2000" b="1" i="0" u="none" strike="noStrike" cap="none" normalizeH="0" baseline="0" dirty="0" smtClean="0">
                <a:ln>
                  <a:noFill/>
                </a:ln>
                <a:solidFill>
                  <a:schemeClr val="tx1"/>
                </a:solidFill>
                <a:effectLst/>
                <a:latin typeface="+mn-ea"/>
                <a:cs typeface="Times New Roman" pitchFamily="18" charset="0"/>
              </a:rPr>
              <a:t>米）计算，定位精度达到</a:t>
            </a:r>
            <a:r>
              <a:rPr kumimoji="0" lang="en-US" altLang="zh-CN" sz="2000" b="1" i="0" u="none" strike="noStrike" cap="none" normalizeH="0" baseline="0" dirty="0" smtClean="0">
                <a:ln>
                  <a:noFill/>
                </a:ln>
                <a:solidFill>
                  <a:schemeClr val="tx1"/>
                </a:solidFill>
                <a:effectLst/>
                <a:latin typeface="+mn-ea"/>
                <a:cs typeface="Times New Roman" pitchFamily="18" charset="0"/>
              </a:rPr>
              <a:t>3.125</a:t>
            </a:r>
            <a:r>
              <a:rPr kumimoji="0" lang="zh-CN" altLang="en-US" sz="2000" b="1" i="0" u="none" strike="noStrike" cap="none" normalizeH="0" baseline="0" dirty="0" smtClean="0">
                <a:ln>
                  <a:noFill/>
                </a:ln>
                <a:solidFill>
                  <a:schemeClr val="tx1"/>
                </a:solidFill>
                <a:effectLst/>
                <a:latin typeface="+mn-ea"/>
                <a:cs typeface="Times New Roman" pitchFamily="18" charset="0"/>
              </a:rPr>
              <a:t>米。</a:t>
            </a:r>
            <a:endParaRPr kumimoji="0" lang="en-US" altLang="zh-CN" sz="2000" b="1" i="0" u="none" strike="noStrike" cap="none" normalizeH="0" baseline="0" dirty="0" smtClean="0">
              <a:ln>
                <a:noFill/>
              </a:ln>
              <a:solidFill>
                <a:schemeClr val="tx1"/>
              </a:solidFill>
              <a:effectLst/>
              <a:latin typeface="+mn-ea"/>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 typeface="Wingdings" pitchFamily="2" charset="2"/>
              <a:buChar char="u"/>
              <a:tabLst/>
            </a:pPr>
            <a:endParaRPr kumimoji="0" lang="en-US" altLang="zh-CN" sz="2000" b="1" i="0" u="none" strike="noStrike" cap="none" normalizeH="0" baseline="0" dirty="0" smtClean="0">
              <a:ln>
                <a:noFill/>
              </a:ln>
              <a:solidFill>
                <a:schemeClr val="tx1"/>
              </a:solidFill>
              <a:effectLst/>
              <a:latin typeface="+mn-ea"/>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 typeface="Wingdings" pitchFamily="2" charset="2"/>
              <a:buChar char="u"/>
              <a:tabLst/>
            </a:pPr>
            <a:r>
              <a:rPr kumimoji="0" lang="zh-CN" altLang="en-US" sz="2000" b="1" i="0" u="none" strike="noStrike" cap="none" normalizeH="0" baseline="0" dirty="0" smtClean="0">
                <a:ln>
                  <a:noFill/>
                </a:ln>
                <a:solidFill>
                  <a:schemeClr val="tx1"/>
                </a:solidFill>
                <a:effectLst/>
                <a:latin typeface="+mn-ea"/>
                <a:cs typeface="Times New Roman" pitchFamily="18" charset="0"/>
              </a:rPr>
              <a:t>当列车进站停车时，车载接近传感器将会感应到安装在轨旁的目标班，使站台停车分辨率精确到</a:t>
            </a:r>
            <a:r>
              <a:rPr kumimoji="0" lang="en-US" altLang="zh-CN" sz="2000" b="1" i="0" u="none" strike="noStrike" cap="none" normalizeH="0" baseline="0" dirty="0" smtClean="0">
                <a:ln>
                  <a:noFill/>
                </a:ln>
                <a:solidFill>
                  <a:schemeClr val="tx1"/>
                </a:solidFill>
                <a:effectLst/>
                <a:latin typeface="+mn-ea"/>
                <a:cs typeface="Times New Roman" pitchFamily="18" charset="0"/>
              </a:rPr>
              <a:t>0.2</a:t>
            </a:r>
            <a:r>
              <a:rPr kumimoji="0" lang="zh-CN" altLang="en-US" sz="2000" b="1" i="0" u="none" strike="noStrike" cap="none" normalizeH="0" baseline="0" dirty="0" smtClean="0">
                <a:ln>
                  <a:noFill/>
                </a:ln>
                <a:solidFill>
                  <a:schemeClr val="tx1"/>
                </a:solidFill>
                <a:effectLst/>
                <a:latin typeface="+mn-ea"/>
                <a:cs typeface="Times New Roman" pitchFamily="18" charset="0"/>
              </a:rPr>
              <a:t>米。</a:t>
            </a:r>
            <a:endParaRPr kumimoji="0" lang="zh-CN" altLang="en-US" sz="2000" b="1" i="0" u="none" strike="noStrike" cap="none" normalizeH="0" baseline="0" dirty="0" smtClean="0">
              <a:ln>
                <a:noFill/>
              </a:ln>
              <a:solidFill>
                <a:schemeClr val="tx1"/>
              </a:solidFill>
              <a:effectLst/>
              <a:latin typeface="+mn-ea"/>
              <a:cs typeface="宋体" pitchFamily="2"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5643728"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2.7.2  </a:t>
            </a:r>
            <a:r>
              <a:rPr lang="zh-CN" altLang="en-US" sz="2800" b="1" dirty="0" smtClean="0">
                <a:solidFill>
                  <a:srgbClr val="0070C0"/>
                </a:solidFill>
                <a:latin typeface="微软雅黑" pitchFamily="34" charset="-122"/>
                <a:ea typeface="微软雅黑" pitchFamily="34" charset="-122"/>
                <a:sym typeface="Arial" pitchFamily="34" charset="0"/>
              </a:rPr>
              <a:t>交叉感应电缆环线工作原理</a:t>
            </a:r>
            <a:endParaRPr lang="zh-CN" altLang="en-US" sz="2800" dirty="0">
              <a:solidFill>
                <a:srgbClr val="0070C0"/>
              </a:solidFill>
            </a:endParaRPr>
          </a:p>
        </p:txBody>
      </p:sp>
      <p:grpSp>
        <p:nvGrpSpPr>
          <p:cNvPr id="3" name="组合 3"/>
          <p:cNvGrpSpPr/>
          <p:nvPr/>
        </p:nvGrpSpPr>
        <p:grpSpPr>
          <a:xfrm>
            <a:off x="619880" y="1100120"/>
            <a:ext cx="2934441" cy="461665"/>
            <a:chOff x="548443" y="1281397"/>
            <a:chExt cx="2934441" cy="461665"/>
          </a:xfrm>
        </p:grpSpPr>
        <p:sp>
          <p:nvSpPr>
            <p:cNvPr id="4" name="燕尾形 3"/>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2505814" cy="461665"/>
            </a:xfrm>
            <a:prstGeom prst="rect">
              <a:avLst/>
            </a:prstGeom>
          </p:spPr>
          <p:txBody>
            <a:bodyPr wrap="none">
              <a:spAutoFit/>
            </a:bodyPr>
            <a:lstStyle/>
            <a:p>
              <a:r>
                <a:rPr lang="en-US" altLang="zh-CN" sz="2400" b="1" dirty="0" smtClean="0"/>
                <a:t>2</a:t>
              </a:r>
              <a:r>
                <a:rPr lang="zh-CN" altLang="en-US" sz="2400" b="1" dirty="0" smtClean="0"/>
                <a:t>、列车定位原理</a:t>
              </a:r>
              <a:endParaRPr lang="zh-CN" altLang="en-US" sz="2400" b="1" dirty="0"/>
            </a:p>
          </p:txBody>
        </p:sp>
      </p:grpSp>
      <p:graphicFrame>
        <p:nvGraphicFramePr>
          <p:cNvPr id="7" name="表格 6"/>
          <p:cNvGraphicFramePr>
            <a:graphicFrameLocks noGrp="1"/>
          </p:cNvGraphicFramePr>
          <p:nvPr/>
        </p:nvGraphicFramePr>
        <p:xfrm>
          <a:off x="477004" y="2171690"/>
          <a:ext cx="11501518" cy="1071570"/>
        </p:xfrm>
        <a:graphic>
          <a:graphicData uri="http://schemas.openxmlformats.org/drawingml/2006/table">
            <a:tbl>
              <a:tblPr/>
              <a:tblGrid>
                <a:gridCol w="1532906"/>
                <a:gridCol w="2441844"/>
                <a:gridCol w="2289227"/>
                <a:gridCol w="2872680"/>
                <a:gridCol w="2364861"/>
              </a:tblGrid>
              <a:tr h="535785">
                <a:tc>
                  <a:txBody>
                    <a:bodyPr/>
                    <a:lstStyle/>
                    <a:p>
                      <a:pPr algn="ctr">
                        <a:spcAft>
                          <a:spcPts val="0"/>
                        </a:spcAft>
                      </a:pPr>
                      <a:r>
                        <a:rPr lang="zh-CN" sz="2000" b="1" kern="100" dirty="0">
                          <a:latin typeface="Calibri"/>
                          <a:ea typeface="宋体"/>
                          <a:cs typeface="Times New Roman"/>
                        </a:rPr>
                        <a:t>码位</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kern="100">
                          <a:latin typeface="Calibri"/>
                          <a:ea typeface="宋体"/>
                          <a:cs typeface="Times New Roman"/>
                        </a:rPr>
                        <a:t>1~3</a:t>
                      </a:r>
                      <a:endParaRPr lang="zh-CN" sz="2000" b="1"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kern="100">
                          <a:latin typeface="Calibri"/>
                          <a:ea typeface="宋体"/>
                          <a:cs typeface="Times New Roman"/>
                        </a:rPr>
                        <a:t>4~10</a:t>
                      </a:r>
                      <a:endParaRPr lang="zh-CN" sz="2000" b="1"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kern="100" dirty="0">
                          <a:latin typeface="Calibri"/>
                          <a:ea typeface="宋体"/>
                          <a:cs typeface="Times New Roman"/>
                        </a:rPr>
                        <a:t>11~13</a:t>
                      </a:r>
                      <a:endParaRPr lang="zh-CN" sz="2000" b="1" kern="100" dirty="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kern="100">
                          <a:latin typeface="Calibri"/>
                          <a:ea typeface="宋体"/>
                          <a:cs typeface="Times New Roman"/>
                        </a:rPr>
                        <a:t>14</a:t>
                      </a:r>
                      <a:endParaRPr lang="zh-CN" sz="2000" b="1" kern="100">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5785">
                <a:tc>
                  <a:txBody>
                    <a:bodyPr/>
                    <a:lstStyle/>
                    <a:p>
                      <a:pPr algn="ctr">
                        <a:spcAft>
                          <a:spcPts val="0"/>
                        </a:spcAft>
                      </a:pPr>
                      <a:r>
                        <a:rPr lang="zh-CN" sz="2000" b="1" kern="100">
                          <a:latin typeface="Calibri"/>
                          <a:ea typeface="宋体"/>
                          <a:cs typeface="Times New Roman"/>
                        </a:rPr>
                        <a:t>内容</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b="1" kern="100">
                          <a:latin typeface="Calibri"/>
                          <a:ea typeface="宋体"/>
                          <a:cs typeface="Times New Roman"/>
                        </a:rPr>
                        <a:t>细地址码</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b="1" kern="100">
                          <a:latin typeface="Calibri"/>
                          <a:ea typeface="宋体"/>
                          <a:cs typeface="Times New Roman"/>
                        </a:rPr>
                        <a:t>粗地址码</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b="1" kern="100">
                          <a:latin typeface="Calibri"/>
                          <a:ea typeface="宋体"/>
                          <a:cs typeface="Times New Roman"/>
                        </a:rPr>
                        <a:t>中继器码</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b="1" kern="100" dirty="0">
                          <a:latin typeface="Calibri"/>
                          <a:ea typeface="宋体"/>
                          <a:cs typeface="Times New Roman"/>
                        </a:rPr>
                        <a:t>方向码</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4577" name="Rectangle 1"/>
          <p:cNvSpPr>
            <a:spLocks noChangeArrowheads="1"/>
          </p:cNvSpPr>
          <p:nvPr/>
        </p:nvSpPr>
        <p:spPr bwMode="auto">
          <a:xfrm>
            <a:off x="477004" y="3743326"/>
            <a:ext cx="11072890" cy="24006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0" fontAlgn="base" latinLnBrk="0" hangingPunct="0">
              <a:lnSpc>
                <a:spcPct val="150000"/>
              </a:lnSpc>
              <a:spcBef>
                <a:spcPct val="0"/>
              </a:spcBef>
              <a:spcAft>
                <a:spcPct val="0"/>
              </a:spcAft>
              <a:buClrTx/>
              <a:buSzTx/>
              <a:buFont typeface="Wingdings" pitchFamily="2" charset="2"/>
              <a:buChar char="p"/>
              <a:tabLst/>
            </a:pPr>
            <a:r>
              <a:rPr kumimoji="0" 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其中最高位为列车运行方向码</a:t>
            </a:r>
            <a:endPar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266700" algn="l" defTabSz="914400" rtl="0" eaLnBrk="0" fontAlgn="base" latinLnBrk="0" hangingPunct="0">
              <a:lnSpc>
                <a:spcPct val="150000"/>
              </a:lnSpc>
              <a:spcBef>
                <a:spcPct val="0"/>
              </a:spcBef>
              <a:spcAft>
                <a:spcPct val="0"/>
              </a:spcAft>
              <a:buClrTx/>
              <a:buSzTx/>
              <a:buFont typeface="Wingdings" pitchFamily="2" charset="2"/>
              <a:buChar char="p"/>
              <a:tabLst/>
            </a:pPr>
            <a:r>
              <a:rPr kumimoji="0" 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第</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11</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13</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位为对应中继器的代码</a:t>
            </a:r>
            <a:endPar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endParaRPr>
          </a:p>
          <a:p>
            <a:pPr marL="0" marR="0" lvl="0" indent="266700" algn="l" defTabSz="914400" rtl="0" eaLnBrk="0" fontAlgn="base" latinLnBrk="0" hangingPunct="0">
              <a:lnSpc>
                <a:spcPct val="150000"/>
              </a:lnSpc>
              <a:spcBef>
                <a:spcPct val="0"/>
              </a:spcBef>
              <a:spcAft>
                <a:spcPct val="0"/>
              </a:spcAft>
              <a:buClrTx/>
              <a:buSzTx/>
              <a:buFont typeface="Wingdings" pitchFamily="2" charset="2"/>
              <a:buChar char="p"/>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第</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4</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10</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位为表示列车处于具体环路的粗地址码，当列车每驶过一个交叉点时，利用信号极性的变化，粗地址码就会加</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1</a:t>
            </a:r>
          </a:p>
          <a:p>
            <a:pPr marL="0" marR="0" lvl="0" indent="266700" algn="l" defTabSz="914400" rtl="0" eaLnBrk="0" fontAlgn="base" latinLnBrk="0" hangingPunct="0">
              <a:lnSpc>
                <a:spcPct val="150000"/>
              </a:lnSpc>
              <a:spcBef>
                <a:spcPct val="0"/>
              </a:spcBef>
              <a:spcAft>
                <a:spcPct val="0"/>
              </a:spcAft>
              <a:buClrTx/>
              <a:buSzTx/>
              <a:buFont typeface="Wingdings" pitchFamily="2" charset="2"/>
              <a:buChar char="p"/>
              <a:tabLst/>
            </a:pP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第</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1</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3</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位为细地址码，当列车每驶过</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25m×1/8</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，细地址码就会加</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1</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endParaRPr kumimoji="0" lang="zh-CN" altLang="en-US" sz="2000" b="1" i="0" u="none" strike="noStrike" cap="none" normalizeH="0" baseline="0" dirty="0" smtClean="0">
              <a:ln>
                <a:noFill/>
              </a:ln>
              <a:solidFill>
                <a:srgbClr val="0303EB"/>
              </a:solidFill>
              <a:effectLst/>
              <a:latin typeface="Arial" pitchFamily="34" charset="0"/>
              <a:ea typeface="宋体" pitchFamily="2" charset="-122"/>
              <a:cs typeface="宋体" pitchFamily="2" charset="-122"/>
            </a:endParaRPr>
          </a:p>
        </p:txBody>
      </p:sp>
      <p:sp>
        <p:nvSpPr>
          <p:cNvPr id="9" name="矩形 8"/>
          <p:cNvSpPr/>
          <p:nvPr/>
        </p:nvSpPr>
        <p:spPr>
          <a:xfrm>
            <a:off x="4548970" y="1743062"/>
            <a:ext cx="3034805" cy="400110"/>
          </a:xfrm>
          <a:prstGeom prst="rect">
            <a:avLst/>
          </a:prstGeom>
        </p:spPr>
        <p:txBody>
          <a:bodyPr wrap="none">
            <a:spAutoFit/>
          </a:bodyPr>
          <a:lstStyle/>
          <a:p>
            <a:pPr lvl="0" indent="266700" defTabSz="914400" fontAlgn="base">
              <a:spcBef>
                <a:spcPct val="0"/>
              </a:spcBef>
              <a:spcAft>
                <a:spcPct val="0"/>
              </a:spcAft>
            </a:pPr>
            <a:r>
              <a:rPr lang="zh-CN" altLang="en-US" sz="2000" b="1" dirty="0" smtClean="0">
                <a:solidFill>
                  <a:srgbClr val="FF0000"/>
                </a:solidFill>
                <a:latin typeface="Calibri" pitchFamily="34" charset="0"/>
                <a:ea typeface="宋体" pitchFamily="2" charset="-122"/>
                <a:cs typeface="Times New Roman" pitchFamily="18" charset="0"/>
              </a:rPr>
              <a:t>列车定位地址码结构图</a:t>
            </a:r>
            <a:endParaRPr lang="zh-CN" altLang="en-US" sz="2000" b="1" dirty="0" smtClean="0">
              <a:solidFill>
                <a:srgbClr val="FF0000"/>
              </a:solidFill>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5643728"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2.7.2  </a:t>
            </a:r>
            <a:r>
              <a:rPr lang="zh-CN" altLang="en-US" sz="2800" b="1" dirty="0" smtClean="0">
                <a:solidFill>
                  <a:srgbClr val="0070C0"/>
                </a:solidFill>
                <a:latin typeface="微软雅黑" pitchFamily="34" charset="-122"/>
                <a:ea typeface="微软雅黑" pitchFamily="34" charset="-122"/>
                <a:sym typeface="Arial" pitchFamily="34" charset="0"/>
              </a:rPr>
              <a:t>交叉感应电缆环线工作原理</a:t>
            </a:r>
            <a:endParaRPr lang="zh-CN" altLang="en-US" sz="2800" dirty="0">
              <a:solidFill>
                <a:srgbClr val="0070C0"/>
              </a:solidFill>
            </a:endParaRPr>
          </a:p>
        </p:txBody>
      </p:sp>
      <p:grpSp>
        <p:nvGrpSpPr>
          <p:cNvPr id="3" name="组合 3"/>
          <p:cNvGrpSpPr/>
          <p:nvPr/>
        </p:nvGrpSpPr>
        <p:grpSpPr>
          <a:xfrm>
            <a:off x="619880" y="1100120"/>
            <a:ext cx="2934441" cy="461665"/>
            <a:chOff x="548443" y="1281397"/>
            <a:chExt cx="2934441" cy="461665"/>
          </a:xfrm>
        </p:grpSpPr>
        <p:sp>
          <p:nvSpPr>
            <p:cNvPr id="4" name="燕尾形 3"/>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2505814" cy="461665"/>
            </a:xfrm>
            <a:prstGeom prst="rect">
              <a:avLst/>
            </a:prstGeom>
          </p:spPr>
          <p:txBody>
            <a:bodyPr wrap="none">
              <a:spAutoFit/>
            </a:bodyPr>
            <a:lstStyle/>
            <a:p>
              <a:r>
                <a:rPr lang="en-US" altLang="zh-CN" sz="2400" b="1" dirty="0" smtClean="0"/>
                <a:t>2</a:t>
              </a:r>
              <a:r>
                <a:rPr lang="zh-CN" altLang="en-US" sz="2400" b="1" dirty="0" smtClean="0"/>
                <a:t>、列车定位原理</a:t>
              </a:r>
              <a:endParaRPr lang="zh-CN" altLang="en-US" sz="2400" b="1" dirty="0"/>
            </a:p>
          </p:txBody>
        </p:sp>
      </p:grpSp>
      <p:sp>
        <p:nvSpPr>
          <p:cNvPr id="26625" name="Rectangle 1"/>
          <p:cNvSpPr>
            <a:spLocks noChangeArrowheads="1"/>
          </p:cNvSpPr>
          <p:nvPr/>
        </p:nvSpPr>
        <p:spPr bwMode="auto">
          <a:xfrm>
            <a:off x="262690" y="1743062"/>
            <a:ext cx="1164439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Tx/>
              <a:buNone/>
              <a:tabLst/>
            </a:pPr>
            <a:r>
              <a:rPr kumimoji="0" 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例如，当控制中心接收到的地址码为：</a:t>
            </a:r>
            <a:endParaRPr kumimoji="0" lang="zh-CN"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4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     </a:t>
            </a:r>
            <a:r>
              <a:rPr kumimoji="0" lang="en-US" altLang="zh-CN" sz="24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1   </a:t>
            </a:r>
            <a:r>
              <a:rPr kumimoji="0" lang="en-US" altLang="zh-CN" sz="2400" b="1" i="0" u="none" strike="noStrike" cap="none" normalizeH="0" baseline="0" dirty="0" smtClean="0">
                <a:ln>
                  <a:noFill/>
                </a:ln>
                <a:effectLst/>
                <a:latin typeface="Calibri" pitchFamily="34" charset="0"/>
                <a:ea typeface="宋体" pitchFamily="2" charset="-122"/>
                <a:cs typeface="Times New Roman" pitchFamily="18" charset="0"/>
              </a:rPr>
              <a:t>011</a:t>
            </a:r>
            <a:r>
              <a:rPr kumimoji="0" lang="en-US" altLang="zh-CN" sz="24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   0010110   </a:t>
            </a:r>
            <a:r>
              <a:rPr kumimoji="0" lang="en-US" altLang="zh-CN" sz="2400" b="1" i="0" u="none" strike="noStrike" cap="none" normalizeH="0" baseline="0" dirty="0" smtClean="0">
                <a:ln>
                  <a:noFill/>
                </a:ln>
                <a:effectLst/>
                <a:latin typeface="Calibri" pitchFamily="34" charset="0"/>
                <a:ea typeface="宋体" pitchFamily="2" charset="-122"/>
                <a:cs typeface="Times New Roman" pitchFamily="18" charset="0"/>
              </a:rPr>
              <a:t>101</a:t>
            </a:r>
            <a:endParaRPr kumimoji="0" lang="en-US" altLang="zh-CN" sz="2400" b="1" i="0" u="none" strike="noStrike" cap="none" normalizeH="0" baseline="0" dirty="0" smtClean="0">
              <a:ln>
                <a:noFill/>
              </a:ln>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 </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解码：</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1</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）最高位</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1</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代表列车的运行方向为上行。</a:t>
            </a:r>
            <a:endParaRPr kumimoji="0" lang="zh-CN" altLang="en-US" sz="2000" b="1" i="0" u="none" strike="noStrike" cap="none" normalizeH="0" baseline="0" dirty="0" smtClean="0">
              <a:ln>
                <a:noFill/>
              </a:ln>
              <a:solidFill>
                <a:srgbClr val="0303EB"/>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2</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）第</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11</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13</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位代码是中继器代码：</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011</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3#</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中继器）。</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3</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）第</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4</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10</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位代码是粗地址码：</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0010110</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（十进制的</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22</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），即列车处于第</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22</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环路。</a:t>
            </a:r>
            <a:endParaRPr kumimoji="0" lang="zh-CN" altLang="en-US" sz="2000" b="1" i="0" u="none" strike="noStrike" cap="none" normalizeH="0" baseline="0" dirty="0" smtClean="0">
              <a:ln>
                <a:noFill/>
              </a:ln>
              <a:solidFill>
                <a:srgbClr val="0303EB"/>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4</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）细地址码为：</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101</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（十进制的</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5</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），即列车处于</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22</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环路的</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25m×1/8×5=15.625m</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处。</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最终定位为：</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en-US" altLang="zh-CN" sz="2800" b="1" i="0" u="sng" strike="noStrike" cap="none" normalizeH="0" baseline="0" dirty="0" smtClean="0">
                <a:ln>
                  <a:noFill/>
                </a:ln>
                <a:solidFill>
                  <a:schemeClr val="tx1"/>
                </a:solidFill>
                <a:effectLst/>
                <a:latin typeface="Calibri" pitchFamily="34" charset="0"/>
                <a:ea typeface="宋体" pitchFamily="2" charset="-122"/>
                <a:cs typeface="Times New Roman" pitchFamily="18" charset="0"/>
              </a:rPr>
              <a:t>25×128×3</a:t>
            </a:r>
            <a:r>
              <a:rPr kumimoji="0" lang="en-US" altLang="zh-CN" sz="28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800" b="1" i="0" u="sng" strike="noStrike" cap="none" normalizeH="0" baseline="0" dirty="0" smtClean="0">
                <a:ln>
                  <a:noFill/>
                </a:ln>
                <a:solidFill>
                  <a:schemeClr val="tx1"/>
                </a:solidFill>
                <a:effectLst/>
                <a:latin typeface="Calibri" pitchFamily="34" charset="0"/>
                <a:ea typeface="宋体" pitchFamily="2" charset="-122"/>
                <a:cs typeface="Times New Roman" pitchFamily="18" charset="0"/>
              </a:rPr>
              <a:t>25×22</a:t>
            </a:r>
            <a:r>
              <a:rPr kumimoji="0" lang="en-US" altLang="zh-CN" sz="28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+15.625=10165.625(m)</a:t>
            </a:r>
            <a:endParaRPr kumimoji="0" lang="en-US" alt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5643728"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2.7.2  </a:t>
            </a:r>
            <a:r>
              <a:rPr lang="zh-CN" altLang="en-US" sz="2800" b="1" dirty="0" smtClean="0">
                <a:solidFill>
                  <a:srgbClr val="0070C0"/>
                </a:solidFill>
                <a:latin typeface="微软雅黑" pitchFamily="34" charset="-122"/>
                <a:ea typeface="微软雅黑" pitchFamily="34" charset="-122"/>
                <a:sym typeface="Arial" pitchFamily="34" charset="0"/>
              </a:rPr>
              <a:t>交叉感应电缆环线工作原理</a:t>
            </a:r>
            <a:endParaRPr lang="zh-CN" altLang="en-US" sz="2800" dirty="0">
              <a:solidFill>
                <a:srgbClr val="0070C0"/>
              </a:solidFill>
            </a:endParaRPr>
          </a:p>
        </p:txBody>
      </p:sp>
      <p:grpSp>
        <p:nvGrpSpPr>
          <p:cNvPr id="3" name="组合 3"/>
          <p:cNvGrpSpPr/>
          <p:nvPr/>
        </p:nvGrpSpPr>
        <p:grpSpPr>
          <a:xfrm>
            <a:off x="619880" y="1100120"/>
            <a:ext cx="4481340" cy="461665"/>
            <a:chOff x="548443" y="1281397"/>
            <a:chExt cx="4481340" cy="461665"/>
          </a:xfrm>
        </p:grpSpPr>
        <p:sp>
          <p:nvSpPr>
            <p:cNvPr id="4" name="燕尾形 3"/>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052713" cy="461665"/>
            </a:xfrm>
            <a:prstGeom prst="rect">
              <a:avLst/>
            </a:prstGeom>
          </p:spPr>
          <p:txBody>
            <a:bodyPr wrap="none">
              <a:spAutoFit/>
            </a:bodyPr>
            <a:lstStyle/>
            <a:p>
              <a:r>
                <a:rPr lang="en-US" altLang="zh-CN" sz="2400" b="1" dirty="0" smtClean="0"/>
                <a:t>3</a:t>
              </a:r>
              <a:r>
                <a:rPr lang="zh-CN" altLang="en-US" sz="2400" b="1" dirty="0" smtClean="0"/>
                <a:t>、电缆环线通信方式的特点</a:t>
              </a:r>
              <a:endParaRPr lang="zh-CN" altLang="en-US" sz="2400" b="1" dirty="0"/>
            </a:p>
          </p:txBody>
        </p:sp>
      </p:grpSp>
      <p:sp>
        <p:nvSpPr>
          <p:cNvPr id="27649" name="Rectangle 1"/>
          <p:cNvSpPr>
            <a:spLocks noChangeArrowheads="1"/>
          </p:cNvSpPr>
          <p:nvPr/>
        </p:nvSpPr>
        <p:spPr bwMode="auto">
          <a:xfrm>
            <a:off x="477004" y="1814500"/>
            <a:ext cx="11072890"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Tx/>
              <a:buNone/>
              <a:tabLst/>
            </a:pPr>
            <a:r>
              <a:rPr kumimoji="0" 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1</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）采用感应环线方式传输信息，环线安装于轨道道床上。</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2</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）选用</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36kHz</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和</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56kHz</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的频率，车载天线与地面环线之间采用电磁感应的方式传输信息，地面环线与车载天线之间有距离要求。</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3</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）采用</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25</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米交叉一次的环线交叉点和车载定位设备进行列车定位，定位精度达到</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3.125m</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endPar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266700" algn="l" defTabSz="914400" rtl="0" eaLnBrk="0" fontAlgn="base" latinLnBrk="0" hangingPunct="0">
              <a:lnSpc>
                <a:spcPct val="150000"/>
              </a:lnSpc>
              <a:spcBef>
                <a:spcPct val="0"/>
              </a:spcBef>
              <a:spcAft>
                <a:spcPct val="0"/>
              </a:spcAft>
              <a:buClrTx/>
              <a:buSzTx/>
              <a:buFontTx/>
              <a:buNone/>
              <a:tabLst/>
            </a:pP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4</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）感应环线方式带宽相对较窄，传输数据量较少，但能满足列车实时控制及数据双向传输的要求。</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5</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）每段环线最大覆盖线路</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3.2</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千米。</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6</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）感应环方式传输速率低，传输衰耗小，环线结构简单，工程投资省。</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7649">
                                            <p:txEl>
                                              <p:pRg st="0" end="0"/>
                                            </p:txEl>
                                          </p:spTgt>
                                        </p:tgtEl>
                                        <p:attrNameLst>
                                          <p:attrName>style.visibility</p:attrName>
                                        </p:attrNameLst>
                                      </p:cBhvr>
                                      <p:to>
                                        <p:strVal val="visible"/>
                                      </p:to>
                                    </p:set>
                                    <p:animEffect transition="in" filter="wipe(left)">
                                      <p:cBhvr>
                                        <p:cTn id="7" dur="500"/>
                                        <p:tgtEl>
                                          <p:spTgt spid="2764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7649">
                                            <p:txEl>
                                              <p:pRg st="1" end="1"/>
                                            </p:txEl>
                                          </p:spTgt>
                                        </p:tgtEl>
                                        <p:attrNameLst>
                                          <p:attrName>style.visibility</p:attrName>
                                        </p:attrNameLst>
                                      </p:cBhvr>
                                      <p:to>
                                        <p:strVal val="visible"/>
                                      </p:to>
                                    </p:set>
                                    <p:animEffect transition="in" filter="wipe(left)">
                                      <p:cBhvr>
                                        <p:cTn id="12" dur="500"/>
                                        <p:tgtEl>
                                          <p:spTgt spid="2764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7649">
                                            <p:txEl>
                                              <p:pRg st="2" end="2"/>
                                            </p:txEl>
                                          </p:spTgt>
                                        </p:tgtEl>
                                        <p:attrNameLst>
                                          <p:attrName>style.visibility</p:attrName>
                                        </p:attrNameLst>
                                      </p:cBhvr>
                                      <p:to>
                                        <p:strVal val="visible"/>
                                      </p:to>
                                    </p:set>
                                    <p:animEffect transition="in" filter="wipe(left)">
                                      <p:cBhvr>
                                        <p:cTn id="17" dur="500"/>
                                        <p:tgtEl>
                                          <p:spTgt spid="2764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7649">
                                            <p:txEl>
                                              <p:pRg st="4" end="4"/>
                                            </p:txEl>
                                          </p:spTgt>
                                        </p:tgtEl>
                                        <p:attrNameLst>
                                          <p:attrName>style.visibility</p:attrName>
                                        </p:attrNameLst>
                                      </p:cBhvr>
                                      <p:to>
                                        <p:strVal val="visible"/>
                                      </p:to>
                                    </p:set>
                                    <p:animEffect transition="in" filter="wipe(left)">
                                      <p:cBhvr>
                                        <p:cTn id="22" dur="500"/>
                                        <p:tgtEl>
                                          <p:spTgt spid="2764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7649">
                                            <p:txEl>
                                              <p:pRg st="5" end="5"/>
                                            </p:txEl>
                                          </p:spTgt>
                                        </p:tgtEl>
                                        <p:attrNameLst>
                                          <p:attrName>style.visibility</p:attrName>
                                        </p:attrNameLst>
                                      </p:cBhvr>
                                      <p:to>
                                        <p:strVal val="visible"/>
                                      </p:to>
                                    </p:set>
                                    <p:animEffect transition="in" filter="wipe(left)">
                                      <p:cBhvr>
                                        <p:cTn id="27" dur="500"/>
                                        <p:tgtEl>
                                          <p:spTgt spid="27649">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7649">
                                            <p:txEl>
                                              <p:pRg st="6" end="6"/>
                                            </p:txEl>
                                          </p:spTgt>
                                        </p:tgtEl>
                                        <p:attrNameLst>
                                          <p:attrName>style.visibility</p:attrName>
                                        </p:attrNameLst>
                                      </p:cBhvr>
                                      <p:to>
                                        <p:strVal val="visible"/>
                                      </p:to>
                                    </p:set>
                                    <p:animEffect transition="in" filter="wipe(left)">
                                      <p:cBhvr>
                                        <p:cTn id="32" dur="500"/>
                                        <p:tgtEl>
                                          <p:spTgt spid="2764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5643728"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2.7.2  </a:t>
            </a:r>
            <a:r>
              <a:rPr lang="zh-CN" altLang="en-US" sz="2800" b="1" dirty="0" smtClean="0">
                <a:solidFill>
                  <a:srgbClr val="0070C0"/>
                </a:solidFill>
                <a:latin typeface="微软雅黑" pitchFamily="34" charset="-122"/>
                <a:ea typeface="微软雅黑" pitchFamily="34" charset="-122"/>
                <a:sym typeface="Arial" pitchFamily="34" charset="0"/>
              </a:rPr>
              <a:t>交叉感应电缆环线工作原理</a:t>
            </a:r>
            <a:endParaRPr lang="zh-CN" altLang="en-US" sz="2800" dirty="0">
              <a:solidFill>
                <a:srgbClr val="0070C0"/>
              </a:solidFill>
            </a:endParaRPr>
          </a:p>
        </p:txBody>
      </p:sp>
      <p:grpSp>
        <p:nvGrpSpPr>
          <p:cNvPr id="3" name="组合 3"/>
          <p:cNvGrpSpPr/>
          <p:nvPr/>
        </p:nvGrpSpPr>
        <p:grpSpPr>
          <a:xfrm>
            <a:off x="619880" y="1242996"/>
            <a:ext cx="4481340" cy="461665"/>
            <a:chOff x="548443" y="1281397"/>
            <a:chExt cx="4481340" cy="461665"/>
          </a:xfrm>
        </p:grpSpPr>
        <p:sp>
          <p:nvSpPr>
            <p:cNvPr id="4" name="燕尾形 3"/>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4052713" cy="461665"/>
            </a:xfrm>
            <a:prstGeom prst="rect">
              <a:avLst/>
            </a:prstGeom>
          </p:spPr>
          <p:txBody>
            <a:bodyPr wrap="none">
              <a:spAutoFit/>
            </a:bodyPr>
            <a:lstStyle/>
            <a:p>
              <a:r>
                <a:rPr lang="en-US" altLang="zh-CN" sz="2400" b="1" dirty="0" smtClean="0"/>
                <a:t>3</a:t>
              </a:r>
              <a:r>
                <a:rPr lang="zh-CN" altLang="en-US" sz="2400" b="1" dirty="0" smtClean="0"/>
                <a:t>、电缆环线通信方式的特点</a:t>
              </a:r>
              <a:endParaRPr lang="zh-CN" altLang="en-US" sz="2400" b="1" dirty="0"/>
            </a:p>
          </p:txBody>
        </p:sp>
      </p:grpSp>
      <p:sp>
        <p:nvSpPr>
          <p:cNvPr id="27649" name="Rectangle 1"/>
          <p:cNvSpPr>
            <a:spLocks noChangeArrowheads="1"/>
          </p:cNvSpPr>
          <p:nvPr/>
        </p:nvSpPr>
        <p:spPr bwMode="auto">
          <a:xfrm>
            <a:off x="477004" y="2028814"/>
            <a:ext cx="11072890"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7</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）轨旁设备少，但感应环线敷设较多，维修工作量大，且电缆的存在，给线路养护工作带来不便。</a:t>
            </a:r>
            <a:endPar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266700" algn="l" defTabSz="914400" rtl="0" eaLnBrk="0" fontAlgn="base" latinLnBrk="0" hangingPunct="0">
              <a:lnSpc>
                <a:spcPct val="150000"/>
              </a:lnSpc>
              <a:spcBef>
                <a:spcPct val="0"/>
              </a:spcBef>
              <a:spcAft>
                <a:spcPct val="0"/>
              </a:spcAft>
              <a:buClrTx/>
              <a:buSzTx/>
              <a:buFontTx/>
              <a:buNone/>
              <a:tabLst/>
            </a:pP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8</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）感应环需保证</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25</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米交叉，敷设及安装精度要求较高。</a:t>
            </a:r>
            <a:endPar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266700" algn="l" defTabSz="914400" rtl="0" eaLnBrk="0" fontAlgn="base" latinLnBrk="0" hangingPunct="0">
              <a:lnSpc>
                <a:spcPct val="150000"/>
              </a:lnSpc>
              <a:spcBef>
                <a:spcPct val="0"/>
              </a:spcBef>
              <a:spcAft>
                <a:spcPct val="0"/>
              </a:spcAft>
              <a:buClrTx/>
              <a:buSzTx/>
              <a:buFontTx/>
              <a:buNone/>
              <a:tabLst/>
            </a:pP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9</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）采用轨间感应电缆传输车一地信息，数据传输受外界的影响比较小，避免了牵引电流的干扰，数据传输不受隧道、高山、森林和其他通信信号的干扰。</a:t>
            </a:r>
            <a:endPar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266700" algn="l" defTabSz="914400" rtl="0" eaLnBrk="0" fontAlgn="base" latinLnBrk="0" hangingPunct="0">
              <a:lnSpc>
                <a:spcPct val="150000"/>
              </a:lnSpc>
              <a:spcBef>
                <a:spcPct val="0"/>
              </a:spcBef>
              <a:spcAft>
                <a:spcPct val="0"/>
              </a:spcAft>
              <a:buClrTx/>
              <a:buSzTx/>
              <a:buFontTx/>
              <a:buNone/>
              <a:tabLst/>
            </a:pP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10</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）在世界各国多条地铁中应用，具有较丰富的城市轨道交通工程运用及运营管理经验。</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7649">
                                            <p:txEl>
                                              <p:pRg st="0" end="0"/>
                                            </p:txEl>
                                          </p:spTgt>
                                        </p:tgtEl>
                                        <p:attrNameLst>
                                          <p:attrName>style.visibility</p:attrName>
                                        </p:attrNameLst>
                                      </p:cBhvr>
                                      <p:to>
                                        <p:strVal val="visible"/>
                                      </p:to>
                                    </p:set>
                                    <p:animEffect transition="in" filter="wipe(left)">
                                      <p:cBhvr>
                                        <p:cTn id="7" dur="500"/>
                                        <p:tgtEl>
                                          <p:spTgt spid="2764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7649">
                                            <p:txEl>
                                              <p:pRg st="2" end="2"/>
                                            </p:txEl>
                                          </p:spTgt>
                                        </p:tgtEl>
                                        <p:attrNameLst>
                                          <p:attrName>style.visibility</p:attrName>
                                        </p:attrNameLst>
                                      </p:cBhvr>
                                      <p:to>
                                        <p:strVal val="visible"/>
                                      </p:to>
                                    </p:set>
                                    <p:animEffect transition="in" filter="wipe(left)">
                                      <p:cBhvr>
                                        <p:cTn id="12" dur="500"/>
                                        <p:tgtEl>
                                          <p:spTgt spid="2764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7649">
                                            <p:txEl>
                                              <p:pRg st="4" end="4"/>
                                            </p:txEl>
                                          </p:spTgt>
                                        </p:tgtEl>
                                        <p:attrNameLst>
                                          <p:attrName>style.visibility</p:attrName>
                                        </p:attrNameLst>
                                      </p:cBhvr>
                                      <p:to>
                                        <p:strVal val="visible"/>
                                      </p:to>
                                    </p:set>
                                    <p:animEffect transition="in" filter="wipe(left)">
                                      <p:cBhvr>
                                        <p:cTn id="17" dur="500"/>
                                        <p:tgtEl>
                                          <p:spTgt spid="27649">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7649">
                                            <p:txEl>
                                              <p:pRg st="6" end="6"/>
                                            </p:txEl>
                                          </p:spTgt>
                                        </p:tgtEl>
                                        <p:attrNameLst>
                                          <p:attrName>style.visibility</p:attrName>
                                        </p:attrNameLst>
                                      </p:cBhvr>
                                      <p:to>
                                        <p:strVal val="visible"/>
                                      </p:to>
                                    </p:set>
                                    <p:animEffect transition="in" filter="wipe(left)">
                                      <p:cBhvr>
                                        <p:cTn id="22" dur="500"/>
                                        <p:tgtEl>
                                          <p:spTgt spid="2764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4886334"/>
            <a:ext cx="12241213" cy="2314566"/>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6" name="TextBox 7"/>
          <p:cNvSpPr txBox="1">
            <a:spLocks noChangeArrowheads="1"/>
          </p:cNvSpPr>
          <p:nvPr/>
        </p:nvSpPr>
        <p:spPr bwMode="auto">
          <a:xfrm>
            <a:off x="1119946" y="2100252"/>
            <a:ext cx="9826974" cy="939041"/>
          </a:xfrm>
          <a:prstGeom prst="rect">
            <a:avLst/>
          </a:prstGeom>
          <a:noFill/>
          <a:ln w="9525">
            <a:noFill/>
            <a:miter lim="800000"/>
            <a:headEnd/>
            <a:tailEnd/>
          </a:ln>
        </p:spPr>
        <p:txBody>
          <a:bodyPr lIns="124398" tIns="62199" rIns="124398" bIns="62199">
            <a:spAutoFit/>
          </a:bodyPr>
          <a:lstStyle/>
          <a:p>
            <a:pPr marL="466493" indent="-466493" algn="ctr">
              <a:lnSpc>
                <a:spcPts val="7346"/>
              </a:lnSpc>
              <a:spcBef>
                <a:spcPct val="0"/>
              </a:spcBef>
              <a:defRPr/>
            </a:pPr>
            <a:r>
              <a:rPr lang="zh-CN" altLang="en-US" sz="4000" b="1" dirty="0" smtClean="0">
                <a:solidFill>
                  <a:schemeClr val="accent1">
                    <a:lumMod val="75000"/>
                  </a:schemeClr>
                </a:solidFill>
                <a:effectLst>
                  <a:outerShdw blurRad="38100" dist="38100" dir="2700000" algn="tl">
                    <a:srgbClr val="C0C0C0"/>
                  </a:outerShdw>
                </a:effectLst>
                <a:latin typeface="Arial" pitchFamily="34" charset="0"/>
                <a:ea typeface="黑体" pitchFamily="49" charset="-122"/>
              </a:rPr>
              <a:t>第二章  信号基础设备</a:t>
            </a:r>
            <a:endParaRPr lang="zh-CN" altLang="en-US" sz="4000" b="1" dirty="0">
              <a:solidFill>
                <a:schemeClr val="accent1">
                  <a:lumMod val="75000"/>
                </a:schemeClr>
              </a:solidFill>
              <a:effectLst>
                <a:outerShdw blurRad="38100" dist="38100" dir="2700000" algn="tl">
                  <a:srgbClr val="C0C0C0"/>
                </a:outerShdw>
              </a:effectLst>
              <a:latin typeface="Arial" pitchFamily="34" charset="0"/>
              <a:ea typeface="黑体" pitchFamily="49" charset="-122"/>
            </a:endParaRPr>
          </a:p>
        </p:txBody>
      </p:sp>
      <p:sp>
        <p:nvSpPr>
          <p:cNvPr id="8" name="Rectangle 9"/>
          <p:cNvSpPr>
            <a:spLocks noChangeArrowheads="1"/>
          </p:cNvSpPr>
          <p:nvPr/>
        </p:nvSpPr>
        <p:spPr bwMode="auto">
          <a:xfrm>
            <a:off x="2048640" y="3171822"/>
            <a:ext cx="7786742" cy="1313498"/>
          </a:xfrm>
          <a:prstGeom prst="rect">
            <a:avLst/>
          </a:prstGeom>
          <a:noFill/>
          <a:ln w="9525">
            <a:noFill/>
            <a:miter lim="800000"/>
            <a:headEnd/>
            <a:tailEnd/>
          </a:ln>
        </p:spPr>
        <p:txBody>
          <a:bodyPr wrap="none" lIns="124398" tIns="62199" rIns="124398" bIns="62199" anchor="ctr"/>
          <a:lstStyle/>
          <a:p>
            <a:pPr algn="ctr">
              <a:lnSpc>
                <a:spcPct val="100000"/>
              </a:lnSpc>
              <a:spcBef>
                <a:spcPct val="0"/>
              </a:spcBef>
              <a:buClrTx/>
              <a:buFontTx/>
              <a:buNone/>
            </a:pPr>
            <a:r>
              <a:rPr lang="en-US" altLang="zh-CN" sz="3800" b="1" dirty="0" smtClean="0">
                <a:solidFill>
                  <a:srgbClr val="000000"/>
                </a:solidFill>
                <a:latin typeface="华文新魏" pitchFamily="2" charset="-122"/>
                <a:ea typeface="华文新魏" pitchFamily="2" charset="-122"/>
              </a:rPr>
              <a:t>2.7 </a:t>
            </a:r>
            <a:r>
              <a:rPr lang="zh-CN" altLang="en-US" sz="3800" b="1" smtClean="0">
                <a:solidFill>
                  <a:srgbClr val="000000"/>
                </a:solidFill>
                <a:latin typeface="华文新魏" pitchFamily="2" charset="-122"/>
                <a:ea typeface="华文新魏" pitchFamily="2" charset="-122"/>
              </a:rPr>
              <a:t>交叉感应电缆环线</a:t>
            </a:r>
            <a:endParaRPr lang="zh-CN" altLang="en-US" sz="3800" dirty="0">
              <a:solidFill>
                <a:srgbClr val="000000"/>
              </a:solidFill>
              <a:latin typeface="华文新魏" pitchFamily="2" charset="-122"/>
              <a:ea typeface="华文新魏" pitchFamily="2" charset="-122"/>
            </a:endParaRPr>
          </a:p>
        </p:txBody>
      </p:sp>
      <p:pic>
        <p:nvPicPr>
          <p:cNvPr id="46081" name="Picture 1" descr="C:\Users\Administrator\Desktop\地铁1号线照片\640584187408679230.jpg"/>
          <p:cNvPicPr>
            <a:picLocks noChangeAspect="1" noChangeArrowheads="1"/>
          </p:cNvPicPr>
          <p:nvPr/>
        </p:nvPicPr>
        <p:blipFill>
          <a:blip r:embed="rId3" cstate="print"/>
          <a:srcRect/>
          <a:stretch>
            <a:fillRect/>
          </a:stretch>
        </p:blipFill>
        <p:spPr bwMode="auto">
          <a:xfrm>
            <a:off x="262690" y="5100648"/>
            <a:ext cx="3714776" cy="1797704"/>
          </a:xfrm>
          <a:prstGeom prst="rect">
            <a:avLst/>
          </a:prstGeom>
          <a:ln>
            <a:noFill/>
          </a:ln>
          <a:effectLst>
            <a:outerShdw blurRad="292100" dist="139700" dir="2700000" algn="tl" rotWithShape="0">
              <a:srgbClr val="333333">
                <a:alpha val="65000"/>
              </a:srgbClr>
            </a:outerShdw>
          </a:effectLst>
        </p:spPr>
      </p:pic>
      <p:pic>
        <p:nvPicPr>
          <p:cNvPr id="46082" name="Picture 2" descr="C:\Users\Administrator\Desktop\地铁1号线照片\728606857355816833.jpg"/>
          <p:cNvPicPr>
            <a:picLocks noChangeAspect="1" noChangeArrowheads="1"/>
          </p:cNvPicPr>
          <p:nvPr/>
        </p:nvPicPr>
        <p:blipFill>
          <a:blip r:embed="rId4"/>
          <a:srcRect/>
          <a:stretch>
            <a:fillRect/>
          </a:stretch>
        </p:blipFill>
        <p:spPr bwMode="auto">
          <a:xfrm>
            <a:off x="4191780" y="5100648"/>
            <a:ext cx="3857652" cy="1814500"/>
          </a:xfrm>
          <a:prstGeom prst="rect">
            <a:avLst/>
          </a:prstGeom>
          <a:ln>
            <a:noFill/>
          </a:ln>
          <a:effectLst>
            <a:outerShdw blurRad="292100" dist="139700" dir="2700000" algn="tl" rotWithShape="0">
              <a:srgbClr val="333333">
                <a:alpha val="65000"/>
              </a:srgbClr>
            </a:outerShdw>
          </a:effectLst>
        </p:spPr>
      </p:pic>
      <p:pic>
        <p:nvPicPr>
          <p:cNvPr id="46083" name="Picture 3" descr="C:\Users\Administrator\AppData\Roaming\Tencent\Users\603359521\QQ\WinTemp\RichOle\N7~6Z6}]4[LR(G]`L{7EQPA.png"/>
          <p:cNvPicPr>
            <a:picLocks noChangeAspect="1" noChangeArrowheads="1"/>
          </p:cNvPicPr>
          <p:nvPr/>
        </p:nvPicPr>
        <p:blipFill>
          <a:blip r:embed="rId5"/>
          <a:srcRect/>
          <a:stretch>
            <a:fillRect/>
          </a:stretch>
        </p:blipFill>
        <p:spPr bwMode="auto">
          <a:xfrm>
            <a:off x="8263746" y="5100648"/>
            <a:ext cx="3714776" cy="1822376"/>
          </a:xfrm>
          <a:prstGeom prst="rect">
            <a:avLst/>
          </a:prstGeom>
          <a:ln>
            <a:noFill/>
          </a:ln>
          <a:effectLst>
            <a:outerShdw blurRad="292100" dist="139700" dir="2700000" algn="tl" rotWithShape="0">
              <a:srgbClr val="333333">
                <a:alpha val="65000"/>
              </a:srgbClr>
            </a:outerShdw>
          </a:effectLst>
        </p:spPr>
      </p:pic>
      <p:pic>
        <p:nvPicPr>
          <p:cNvPr id="60418" name="Picture 2" descr="C:\Users\Administrator\Desktop\信号基础课程材料\微信图片_20181220141801.png"/>
          <p:cNvPicPr>
            <a:picLocks noChangeAspect="1" noChangeArrowheads="1"/>
          </p:cNvPicPr>
          <p:nvPr/>
        </p:nvPicPr>
        <p:blipFill>
          <a:blip r:embed="rId6" cstate="print"/>
          <a:srcRect/>
          <a:stretch>
            <a:fillRect/>
          </a:stretch>
        </p:blipFill>
        <p:spPr bwMode="auto">
          <a:xfrm>
            <a:off x="119814" y="314302"/>
            <a:ext cx="4643470" cy="1032797"/>
          </a:xfrm>
          <a:prstGeom prst="rect">
            <a:avLst/>
          </a:prstGeom>
          <a:noFill/>
        </p:spPr>
      </p:pic>
    </p:spTree>
    <p:extLst>
      <p:ext uri="{BB962C8B-B14F-4D97-AF65-F5344CB8AC3E}">
        <p14:creationId xmlns:p14="http://schemas.microsoft.com/office/powerpoint/2010/main" xmlns="" val="3900865189"/>
      </p:ext>
    </p:extLst>
  </p:cSld>
  <p:clrMapOvr>
    <a:masterClrMapping/>
  </p:clrMapOvr>
  <mc:AlternateContent xmlns:mc="http://schemas.openxmlformats.org/markup-compatibility/2006">
    <mc:Choice xmlns:p14="http://schemas.microsoft.com/office/powerpoint/2010/main" xmlns="" Requires="p14">
      <p:transition p14:dur="250" advClick="0">
        <p:fade/>
      </p:transition>
    </mc:Choice>
    <mc:Fallback>
      <p:transition advClick="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2409634" cy="523220"/>
          </a:xfrm>
          <a:prstGeom prst="rect">
            <a:avLst/>
          </a:prstGeom>
        </p:spPr>
        <p:txBody>
          <a:bodyPr wrap="none">
            <a:spAutoFit/>
          </a:bodyPr>
          <a:lstStyle/>
          <a:p>
            <a:pPr>
              <a:lnSpc>
                <a:spcPct val="100000"/>
              </a:lnSpc>
              <a:spcBef>
                <a:spcPct val="0"/>
              </a:spcBef>
              <a:buClrTx/>
              <a:buFontTx/>
              <a:buNone/>
            </a:pPr>
            <a:r>
              <a:rPr lang="zh-CN" altLang="en-US" sz="2800" b="1" dirty="0" smtClean="0">
                <a:solidFill>
                  <a:srgbClr val="000000"/>
                </a:solidFill>
                <a:latin typeface="微软雅黑" pitchFamily="34" charset="-122"/>
                <a:ea typeface="微软雅黑" pitchFamily="34" charset="-122"/>
              </a:rPr>
              <a:t>小 结 及 作 业</a:t>
            </a:r>
            <a:endParaRPr lang="zh-CN" altLang="en-US" sz="2800" b="1" dirty="0">
              <a:solidFill>
                <a:srgbClr val="000000"/>
              </a:solidFill>
              <a:latin typeface="微软雅黑" pitchFamily="34" charset="-122"/>
              <a:ea typeface="微软雅黑" pitchFamily="34" charset="-122"/>
            </a:endParaRPr>
          </a:p>
        </p:txBody>
      </p:sp>
      <p:grpSp>
        <p:nvGrpSpPr>
          <p:cNvPr id="3" name="组合 67"/>
          <p:cNvGrpSpPr/>
          <p:nvPr/>
        </p:nvGrpSpPr>
        <p:grpSpPr>
          <a:xfrm>
            <a:off x="691318" y="3743326"/>
            <a:ext cx="730914" cy="554400"/>
            <a:chOff x="4121950" y="4374105"/>
            <a:chExt cx="792000" cy="792000"/>
          </a:xfrm>
        </p:grpSpPr>
        <p:sp>
          <p:nvSpPr>
            <p:cNvPr id="8" name="椭圆 7"/>
            <p:cNvSpPr/>
            <p:nvPr/>
          </p:nvSpPr>
          <p:spPr>
            <a:xfrm>
              <a:off x="4121950" y="4374105"/>
              <a:ext cx="792000" cy="792000"/>
            </a:xfrm>
            <a:prstGeom prst="ellipse">
              <a:avLst/>
            </a:prstGeom>
            <a:gradFill flip="none" rotWithShape="1">
              <a:gsLst>
                <a:gs pos="14000">
                  <a:srgbClr val="89C921"/>
                </a:gs>
                <a:gs pos="70000">
                  <a:srgbClr val="0C7804"/>
                </a:gs>
                <a:gs pos="86000">
                  <a:srgbClr val="0C7804"/>
                </a:gs>
              </a:gsLst>
              <a:path path="circle">
                <a:fillToRect l="50000" t="50000" r="50000" b="50000"/>
              </a:path>
              <a:tileRect/>
            </a:gradFill>
            <a:ln w="12700">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9" name="Picture 4" descr="C:\Documents and Settings\Administrator\桌面\20100720220401202\open-source-icons\PNG\black\van.png"/>
            <p:cNvPicPr>
              <a:picLocks noChangeAspect="1" noChangeArrowheads="1"/>
            </p:cNvPicPr>
            <p:nvPr/>
          </p:nvPicPr>
          <p:blipFill>
            <a:blip r:embed="rId2">
              <a:lum bright="70000" contrast="-70000"/>
              <a:extLst>
                <a:ext uri="{28A0092B-C50C-407E-A947-70E740481C1C}">
                  <a14:useLocalDpi xmlns:a14="http://schemas.microsoft.com/office/drawing/2010/main" xmlns="" val="0"/>
                </a:ext>
              </a:extLst>
            </a:blip>
            <a:srcRect/>
            <a:stretch>
              <a:fillRect/>
            </a:stretch>
          </p:blipFill>
          <p:spPr bwMode="auto">
            <a:xfrm>
              <a:off x="4229628" y="4457697"/>
              <a:ext cx="607712" cy="607712"/>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4" name="组合 70"/>
          <p:cNvGrpSpPr/>
          <p:nvPr/>
        </p:nvGrpSpPr>
        <p:grpSpPr>
          <a:xfrm>
            <a:off x="691318" y="2457442"/>
            <a:ext cx="730914" cy="554400"/>
            <a:chOff x="5355175" y="2213865"/>
            <a:chExt cx="792000" cy="792000"/>
          </a:xfrm>
        </p:grpSpPr>
        <p:sp>
          <p:nvSpPr>
            <p:cNvPr id="11" name="椭圆 10"/>
            <p:cNvSpPr/>
            <p:nvPr/>
          </p:nvSpPr>
          <p:spPr>
            <a:xfrm>
              <a:off x="5355175" y="2213865"/>
              <a:ext cx="792000" cy="792000"/>
            </a:xfrm>
            <a:prstGeom prst="ellipse">
              <a:avLst/>
            </a:prstGeom>
            <a:gradFill flip="none" rotWithShape="1">
              <a:gsLst>
                <a:gs pos="67000">
                  <a:srgbClr val="005D8C"/>
                </a:gs>
                <a:gs pos="4000">
                  <a:srgbClr val="0095D0"/>
                </a:gs>
              </a:gsLst>
              <a:path path="circle">
                <a:fillToRect l="50000" t="50000" r="50000" b="50000"/>
              </a:path>
              <a:tileRect/>
            </a:gradFill>
            <a:ln w="19050">
              <a:noFill/>
            </a:ln>
            <a:effectLst/>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2" name="Picture 6" descr="C:\Documents and Settings\Administrator\桌面\20100720220401202\open-source-icons\PNG\black\home.png"/>
            <p:cNvPicPr>
              <a:picLocks noChangeAspect="1" noChangeArrowheads="1"/>
            </p:cNvPicPr>
            <p:nvPr/>
          </p:nvPicPr>
          <p:blipFill>
            <a:blip r:embed="rId3">
              <a:lum bright="70000" contrast="-70000"/>
              <a:extLst>
                <a:ext uri="{28A0092B-C50C-407E-A947-70E740481C1C}">
                  <a14:useLocalDpi xmlns:a14="http://schemas.microsoft.com/office/drawing/2010/main" xmlns="" val="0"/>
                </a:ext>
              </a:extLst>
            </a:blip>
            <a:srcRect/>
            <a:stretch>
              <a:fillRect/>
            </a:stretch>
          </p:blipFill>
          <p:spPr bwMode="auto">
            <a:xfrm>
              <a:off x="5384585" y="2231701"/>
              <a:ext cx="759844" cy="630159"/>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6" name="组合 79"/>
          <p:cNvGrpSpPr/>
          <p:nvPr/>
        </p:nvGrpSpPr>
        <p:grpSpPr>
          <a:xfrm>
            <a:off x="1203172" y="2464172"/>
            <a:ext cx="4576276" cy="481956"/>
            <a:chOff x="1240930" y="4146699"/>
            <a:chExt cx="1624473" cy="344255"/>
          </a:xfrm>
        </p:grpSpPr>
        <p:sp>
          <p:nvSpPr>
            <p:cNvPr id="19" name="TextBox 11"/>
            <p:cNvSpPr txBox="1">
              <a:spLocks noChangeArrowheads="1"/>
            </p:cNvSpPr>
            <p:nvPr/>
          </p:nvSpPr>
          <p:spPr bwMode="auto">
            <a:xfrm flipH="1">
              <a:off x="1349948" y="4146699"/>
              <a:ext cx="1515455" cy="329761"/>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2400" b="1" dirty="0" smtClean="0">
                  <a:solidFill>
                    <a:srgbClr val="0070C0"/>
                  </a:solidFill>
                  <a:latin typeface="微软雅黑" pitchFamily="34" charset="-122"/>
                  <a:ea typeface="微软雅黑" pitchFamily="34" charset="-122"/>
                  <a:sym typeface="Arial" pitchFamily="34" charset="0"/>
                </a:rPr>
                <a:t>感应环线设备组成</a:t>
              </a:r>
              <a:endParaRPr lang="en-US" altLang="zh-CN" b="1" kern="0" dirty="0" smtClean="0">
                <a:solidFill>
                  <a:srgbClr val="01AEEE"/>
                </a:solidFill>
                <a:latin typeface="微软雅黑" pitchFamily="34" charset="-122"/>
                <a:ea typeface="微软雅黑" pitchFamily="34" charset="-122"/>
              </a:endParaRPr>
            </a:p>
          </p:txBody>
        </p:sp>
        <p:cxnSp>
          <p:nvCxnSpPr>
            <p:cNvPr id="20" name="直接连接符 19"/>
            <p:cNvCxnSpPr/>
            <p:nvPr/>
          </p:nvCxnSpPr>
          <p:spPr>
            <a:xfrm>
              <a:off x="1240930" y="4490954"/>
              <a:ext cx="1599496" cy="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7" name="组合 82"/>
          <p:cNvGrpSpPr/>
          <p:nvPr/>
        </p:nvGrpSpPr>
        <p:grpSpPr>
          <a:xfrm>
            <a:off x="1334710" y="3722804"/>
            <a:ext cx="5019761" cy="477054"/>
            <a:chOff x="1240930" y="4153807"/>
            <a:chExt cx="1599496" cy="340754"/>
          </a:xfrm>
        </p:grpSpPr>
        <p:sp>
          <p:nvSpPr>
            <p:cNvPr id="22" name="TextBox 11"/>
            <p:cNvSpPr txBox="1">
              <a:spLocks noChangeArrowheads="1"/>
            </p:cNvSpPr>
            <p:nvPr/>
          </p:nvSpPr>
          <p:spPr bwMode="auto">
            <a:xfrm flipH="1">
              <a:off x="1307726" y="4153807"/>
              <a:ext cx="1321747" cy="340754"/>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b="1" kern="0" dirty="0" smtClean="0">
                  <a:solidFill>
                    <a:srgbClr val="01AEEE"/>
                  </a:solidFill>
                  <a:latin typeface="微软雅黑" pitchFamily="34" charset="-122"/>
                  <a:ea typeface="微软雅黑" pitchFamily="34" charset="-122"/>
                </a:rPr>
                <a:t>感应环线工作原理</a:t>
              </a:r>
              <a:endParaRPr lang="en-US" altLang="zh-CN" b="1" kern="0" dirty="0">
                <a:solidFill>
                  <a:srgbClr val="01AEEE"/>
                </a:solidFill>
                <a:latin typeface="微软雅黑" pitchFamily="34" charset="-122"/>
                <a:ea typeface="微软雅黑" pitchFamily="34" charset="-122"/>
              </a:endParaRPr>
            </a:p>
          </p:txBody>
        </p:sp>
        <p:cxnSp>
          <p:nvCxnSpPr>
            <p:cNvPr id="23" name="直接连接符 22"/>
            <p:cNvCxnSpPr/>
            <p:nvPr/>
          </p:nvCxnSpPr>
          <p:spPr>
            <a:xfrm>
              <a:off x="1240930" y="4490954"/>
              <a:ext cx="1599496" cy="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sp>
        <p:nvSpPr>
          <p:cNvPr id="40" name="竖卷形 39"/>
          <p:cNvSpPr/>
          <p:nvPr/>
        </p:nvSpPr>
        <p:spPr>
          <a:xfrm>
            <a:off x="7549366" y="1385872"/>
            <a:ext cx="3857652" cy="5214974"/>
          </a:xfrm>
          <a:prstGeom prst="verticalScroll">
            <a:avLst/>
          </a:prstGeom>
          <a:gradFill flip="none" rotWithShape="1">
            <a:gsLst>
              <a:gs pos="0">
                <a:srgbClr val="00AEEE">
                  <a:tint val="66000"/>
                  <a:satMod val="160000"/>
                </a:srgbClr>
              </a:gs>
              <a:gs pos="50000">
                <a:srgbClr val="00AEEE">
                  <a:tint val="44500"/>
                  <a:satMod val="160000"/>
                </a:srgbClr>
              </a:gs>
              <a:gs pos="100000">
                <a:srgbClr val="00AEEE">
                  <a:tint val="23500"/>
                  <a:satMod val="160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Rectangle 9"/>
          <p:cNvSpPr>
            <a:spLocks noChangeArrowheads="1"/>
          </p:cNvSpPr>
          <p:nvPr/>
        </p:nvSpPr>
        <p:spPr bwMode="gray">
          <a:xfrm>
            <a:off x="9121002" y="1385872"/>
            <a:ext cx="1499128" cy="477054"/>
          </a:xfrm>
          <a:prstGeom prst="rect">
            <a:avLst/>
          </a:prstGeom>
          <a:noFill/>
          <a:ln w="9525">
            <a:noFill/>
            <a:miter lim="800000"/>
            <a:headEnd/>
            <a:tailEnd/>
          </a:ln>
        </p:spPr>
        <p:txBody>
          <a:bodyPr wrap="none">
            <a:spAutoFit/>
          </a:bodyPr>
          <a:lstStyle/>
          <a:p>
            <a:pPr>
              <a:spcBef>
                <a:spcPct val="50000"/>
              </a:spcBef>
              <a:buClr>
                <a:srgbClr val="1F3F5F"/>
              </a:buClr>
            </a:pPr>
            <a:r>
              <a:rPr lang="zh-CN" altLang="en-US" b="1" dirty="0" smtClean="0">
                <a:solidFill>
                  <a:srgbClr val="FF0000"/>
                </a:solidFill>
                <a:latin typeface="微软雅黑" pitchFamily="34" charset="-122"/>
                <a:ea typeface="微软雅黑" pitchFamily="34" charset="-122"/>
              </a:rPr>
              <a:t>作       业</a:t>
            </a:r>
            <a:endParaRPr lang="en-US" altLang="zh-CN" b="1" dirty="0">
              <a:solidFill>
                <a:srgbClr val="FF0000"/>
              </a:solidFill>
              <a:latin typeface="微软雅黑" pitchFamily="34" charset="-122"/>
              <a:ea typeface="微软雅黑" pitchFamily="34" charset="-122"/>
            </a:endParaRPr>
          </a:p>
        </p:txBody>
      </p:sp>
      <p:sp>
        <p:nvSpPr>
          <p:cNvPr id="42" name="矩形 41"/>
          <p:cNvSpPr/>
          <p:nvPr/>
        </p:nvSpPr>
        <p:spPr>
          <a:xfrm>
            <a:off x="8049432" y="2743194"/>
            <a:ext cx="2857520" cy="923330"/>
          </a:xfrm>
          <a:prstGeom prst="rect">
            <a:avLst/>
          </a:prstGeom>
        </p:spPr>
        <p:txBody>
          <a:bodyPr wrap="square">
            <a:spAutoFit/>
          </a:bodyPr>
          <a:lstStyle/>
          <a:p>
            <a:pPr>
              <a:lnSpc>
                <a:spcPct val="150000"/>
              </a:lnSpc>
            </a:pPr>
            <a:r>
              <a:rPr lang="en-US" altLang="zh-CN" sz="1800" b="1" dirty="0" smtClean="0"/>
              <a:t>1.</a:t>
            </a:r>
            <a:r>
              <a:rPr lang="zh-CN" altLang="en-US" sz="1800" b="1" dirty="0" smtClean="0"/>
              <a:t>在教材中找出</a:t>
            </a:r>
            <a:r>
              <a:rPr lang="en-US" altLang="zh-CN" sz="1800" b="1" dirty="0" smtClean="0"/>
              <a:t>P131</a:t>
            </a:r>
            <a:r>
              <a:rPr lang="zh-CN" altLang="en-US" sz="1800" b="1" dirty="0" smtClean="0"/>
              <a:t>思考与练习答案，并做标注。</a:t>
            </a:r>
            <a:endParaRPr lang="zh-CN" altLang="en-US" sz="1800" b="1" dirty="0"/>
          </a:p>
        </p:txBody>
      </p:sp>
      <p:sp>
        <p:nvSpPr>
          <p:cNvPr id="43" name="矩形 42"/>
          <p:cNvSpPr/>
          <p:nvPr/>
        </p:nvSpPr>
        <p:spPr>
          <a:xfrm>
            <a:off x="8049432" y="4457706"/>
            <a:ext cx="2857520" cy="460382"/>
          </a:xfrm>
          <a:prstGeom prst="rect">
            <a:avLst/>
          </a:prstGeom>
        </p:spPr>
        <p:txBody>
          <a:bodyPr wrap="square">
            <a:spAutoFit/>
          </a:bodyPr>
          <a:lstStyle/>
          <a:p>
            <a:pPr>
              <a:lnSpc>
                <a:spcPct val="150000"/>
              </a:lnSpc>
            </a:pPr>
            <a:r>
              <a:rPr lang="en-US" altLang="zh-CN" sz="1800" b="1" dirty="0" smtClean="0"/>
              <a:t>2. </a:t>
            </a:r>
            <a:r>
              <a:rPr lang="zh-CN" altLang="en-US" sz="1800" b="1" dirty="0" smtClean="0"/>
              <a:t>完成</a:t>
            </a:r>
            <a:r>
              <a:rPr lang="en-US" altLang="zh-CN" sz="1800" b="1" dirty="0" smtClean="0"/>
              <a:t>P134</a:t>
            </a:r>
            <a:r>
              <a:rPr lang="zh-CN" altLang="en-US" sz="1800" b="1" dirty="0" smtClean="0"/>
              <a:t>测试题。</a:t>
            </a:r>
            <a:endParaRPr lang="zh-CN" altLang="en-US" sz="1800"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矩形 89"/>
          <p:cNvSpPr/>
          <p:nvPr/>
        </p:nvSpPr>
        <p:spPr>
          <a:xfrm>
            <a:off x="1" y="4235006"/>
            <a:ext cx="12241213" cy="2389780"/>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24" name="Text Box 2"/>
          <p:cNvSpPr txBox="1">
            <a:spLocks noChangeArrowheads="1"/>
          </p:cNvSpPr>
          <p:nvPr/>
        </p:nvSpPr>
        <p:spPr bwMode="auto">
          <a:xfrm>
            <a:off x="2168282" y="4541394"/>
            <a:ext cx="7870457" cy="904582"/>
          </a:xfrm>
          <a:prstGeom prst="rect">
            <a:avLst/>
          </a:prstGeom>
          <a:noFill/>
          <a:ln w="9525">
            <a:noFill/>
            <a:miter lim="800000"/>
            <a:headEnd/>
            <a:tailEnd/>
          </a:ln>
        </p:spPr>
        <p:txBody>
          <a:bodyPr wrap="square" lIns="124398" tIns="62199" rIns="124398" bIns="62199">
            <a:spAutoFit/>
          </a:bodyPr>
          <a:lstStyle/>
          <a:p>
            <a:pPr algn="ctr"/>
            <a:r>
              <a:rPr lang="en-US" altLang="zh-CN" sz="4900" b="1" dirty="0">
                <a:solidFill>
                  <a:schemeClr val="bg1"/>
                </a:solidFill>
                <a:latin typeface="微软雅黑" panose="020B0503020204020204" pitchFamily="34" charset="-122"/>
                <a:ea typeface="微软雅黑" panose="020B0503020204020204" pitchFamily="34" charset="-122"/>
              </a:rPr>
              <a:t>THANKS</a:t>
            </a:r>
          </a:p>
        </p:txBody>
      </p:sp>
      <p:grpSp>
        <p:nvGrpSpPr>
          <p:cNvPr id="3" name="组合 24"/>
          <p:cNvGrpSpPr/>
          <p:nvPr/>
        </p:nvGrpSpPr>
        <p:grpSpPr>
          <a:xfrm>
            <a:off x="3873347" y="5390563"/>
            <a:ext cx="4484395" cy="87267"/>
            <a:chOff x="2768751" y="4109175"/>
            <a:chExt cx="3349775" cy="62334"/>
          </a:xfrm>
        </p:grpSpPr>
        <p:cxnSp>
          <p:nvCxnSpPr>
            <p:cNvPr id="26" name="直接连接符 25"/>
            <p:cNvCxnSpPr/>
            <p:nvPr/>
          </p:nvCxnSpPr>
          <p:spPr>
            <a:xfrm>
              <a:off x="2799918" y="4140342"/>
              <a:ext cx="328744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2768751"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6056192"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Text Box 2"/>
          <p:cNvSpPr txBox="1">
            <a:spLocks noChangeArrowheads="1"/>
          </p:cNvSpPr>
          <p:nvPr/>
        </p:nvSpPr>
        <p:spPr bwMode="auto">
          <a:xfrm>
            <a:off x="4867430" y="5509056"/>
            <a:ext cx="2463951" cy="356445"/>
          </a:xfrm>
          <a:prstGeom prst="rect">
            <a:avLst/>
          </a:prstGeom>
          <a:noFill/>
          <a:ln w="9525">
            <a:noFill/>
            <a:miter lim="800000"/>
            <a:headEnd/>
            <a:tailEnd/>
          </a:ln>
        </p:spPr>
        <p:txBody>
          <a:bodyPr wrap="square" lIns="124398" tIns="62199" rIns="124398" bIns="62199">
            <a:spAutoFit/>
          </a:bodyPr>
          <a:lstStyle/>
          <a:p>
            <a:pPr algn="dist">
              <a:defRPr/>
            </a:pPr>
            <a:r>
              <a:rPr lang="zh-CN" altLang="en-US" sz="1500" dirty="0">
                <a:solidFill>
                  <a:schemeClr val="bg1"/>
                </a:solidFill>
                <a:latin typeface="微软雅黑" pitchFamily="34" charset="-122"/>
                <a:ea typeface="微软雅黑" pitchFamily="34" charset="-122"/>
              </a:rPr>
              <a:t>谢谢聆听</a:t>
            </a:r>
          </a:p>
        </p:txBody>
      </p:sp>
      <p:grpSp>
        <p:nvGrpSpPr>
          <p:cNvPr id="4" name="组合 33"/>
          <p:cNvGrpSpPr/>
          <p:nvPr/>
        </p:nvGrpSpPr>
        <p:grpSpPr>
          <a:xfrm>
            <a:off x="4918690" y="5996003"/>
            <a:ext cx="440396" cy="460557"/>
            <a:chOff x="3543574" y="4265651"/>
            <a:chExt cx="414516" cy="414516"/>
          </a:xfrm>
        </p:grpSpPr>
        <p:sp>
          <p:nvSpPr>
            <p:cNvPr id="35" name="椭圆 34"/>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 name="组合 35"/>
            <p:cNvGrpSpPr/>
            <p:nvPr/>
          </p:nvGrpSpPr>
          <p:grpSpPr>
            <a:xfrm>
              <a:off x="3629640" y="4325788"/>
              <a:ext cx="259976" cy="261734"/>
              <a:chOff x="5042691" y="2273922"/>
              <a:chExt cx="702937" cy="707690"/>
            </a:xfrm>
            <a:solidFill>
              <a:schemeClr val="bg1"/>
            </a:solidFill>
          </p:grpSpPr>
          <p:sp>
            <p:nvSpPr>
              <p:cNvPr id="37"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8"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6" name="组合 38"/>
          <p:cNvGrpSpPr/>
          <p:nvPr/>
        </p:nvGrpSpPr>
        <p:grpSpPr>
          <a:xfrm>
            <a:off x="5565616" y="5996003"/>
            <a:ext cx="440396" cy="460557"/>
            <a:chOff x="4102125" y="4265651"/>
            <a:chExt cx="414516" cy="414516"/>
          </a:xfrm>
        </p:grpSpPr>
        <p:sp>
          <p:nvSpPr>
            <p:cNvPr id="40" name="椭圆 39"/>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7" name="组合 40"/>
            <p:cNvGrpSpPr/>
            <p:nvPr/>
          </p:nvGrpSpPr>
          <p:grpSpPr>
            <a:xfrm>
              <a:off x="4199233" y="4358783"/>
              <a:ext cx="238761" cy="198211"/>
              <a:chOff x="3132963" y="3140191"/>
              <a:chExt cx="645573" cy="535933"/>
            </a:xfrm>
            <a:solidFill>
              <a:schemeClr val="bg1"/>
            </a:solidFill>
          </p:grpSpPr>
          <p:sp>
            <p:nvSpPr>
              <p:cNvPr id="42"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3"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4"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5"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6"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7"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8" name="组合 47"/>
          <p:cNvGrpSpPr/>
          <p:nvPr/>
        </p:nvGrpSpPr>
        <p:grpSpPr>
          <a:xfrm>
            <a:off x="6890813" y="5996003"/>
            <a:ext cx="440396" cy="460557"/>
            <a:chOff x="5181486" y="4265651"/>
            <a:chExt cx="414516" cy="414516"/>
          </a:xfrm>
        </p:grpSpPr>
        <p:sp>
          <p:nvSpPr>
            <p:cNvPr id="49" name="椭圆 48"/>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9" name="组合 49"/>
            <p:cNvGrpSpPr/>
            <p:nvPr/>
          </p:nvGrpSpPr>
          <p:grpSpPr>
            <a:xfrm>
              <a:off x="5287222" y="4375239"/>
              <a:ext cx="253419" cy="172633"/>
              <a:chOff x="4895160" y="4287159"/>
              <a:chExt cx="571418" cy="389258"/>
            </a:xfrm>
            <a:solidFill>
              <a:schemeClr val="bg1"/>
            </a:solidFill>
          </p:grpSpPr>
          <p:sp>
            <p:nvSpPr>
              <p:cNvPr id="51"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5"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6"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7"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8"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9"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0" name="组合 59"/>
          <p:cNvGrpSpPr/>
          <p:nvPr/>
        </p:nvGrpSpPr>
        <p:grpSpPr>
          <a:xfrm>
            <a:off x="6226669" y="5996003"/>
            <a:ext cx="440396" cy="460557"/>
            <a:chOff x="4626437" y="4265651"/>
            <a:chExt cx="414516" cy="414516"/>
          </a:xfrm>
        </p:grpSpPr>
        <p:sp>
          <p:nvSpPr>
            <p:cNvPr id="61" name="椭圆 60"/>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11" name="组合 61"/>
            <p:cNvGrpSpPr/>
            <p:nvPr/>
          </p:nvGrpSpPr>
          <p:grpSpPr>
            <a:xfrm>
              <a:off x="4710891" y="4356960"/>
              <a:ext cx="232896" cy="199705"/>
              <a:chOff x="3546346" y="2339026"/>
              <a:chExt cx="897787" cy="769842"/>
            </a:xfrm>
            <a:solidFill>
              <a:schemeClr val="bg1"/>
            </a:solidFill>
          </p:grpSpPr>
          <p:sp>
            <p:nvSpPr>
              <p:cNvPr id="63"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4"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5"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6"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7"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8"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9"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sp>
        <p:nvSpPr>
          <p:cNvPr id="2" name="TextBox 1"/>
          <p:cNvSpPr txBox="1"/>
          <p:nvPr/>
        </p:nvSpPr>
        <p:spPr>
          <a:xfrm>
            <a:off x="3048772" y="2386004"/>
            <a:ext cx="6051338" cy="802721"/>
          </a:xfrm>
          <a:prstGeom prst="rect">
            <a:avLst/>
          </a:prstGeom>
          <a:noFill/>
        </p:spPr>
        <p:txBody>
          <a:bodyPr wrap="square" lIns="124398" tIns="62199" rIns="124398" bIns="62199" rtlCol="0">
            <a:spAutoFit/>
          </a:bodyPr>
          <a:lstStyle/>
          <a:p>
            <a:pPr algn="ctr"/>
            <a:r>
              <a:rPr lang="zh-CN" altLang="en-US" sz="4400" b="1" dirty="0" smtClean="0">
                <a:solidFill>
                  <a:srgbClr val="0070C0"/>
                </a:solidFill>
                <a:latin typeface="微软雅黑" pitchFamily="34" charset="-122"/>
                <a:ea typeface="微软雅黑" pitchFamily="34" charset="-122"/>
              </a:rPr>
              <a:t>敬  请  批  评  指  正</a:t>
            </a:r>
            <a:endParaRPr lang="en-US" altLang="zh-CN" sz="4400" b="1" dirty="0" smtClean="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xmlns="" val="448634914"/>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1620957" cy="523220"/>
          </a:xfrm>
          <a:prstGeom prst="rect">
            <a:avLst/>
          </a:prstGeom>
        </p:spPr>
        <p:txBody>
          <a:bodyPr wrap="none">
            <a:spAutoFit/>
          </a:bodyPr>
          <a:lstStyle/>
          <a:p>
            <a:pPr>
              <a:lnSpc>
                <a:spcPct val="100000"/>
              </a:lnSpc>
              <a:spcBef>
                <a:spcPct val="0"/>
              </a:spcBef>
              <a:buClrTx/>
              <a:buFontTx/>
              <a:buNone/>
            </a:pPr>
            <a:r>
              <a:rPr lang="zh-CN" altLang="en-US" sz="2800" b="1" smtClean="0">
                <a:solidFill>
                  <a:srgbClr val="000000"/>
                </a:solidFill>
                <a:latin typeface="微软雅黑" pitchFamily="34" charset="-122"/>
                <a:ea typeface="微软雅黑" pitchFamily="34" charset="-122"/>
              </a:rPr>
              <a:t>学习要点</a:t>
            </a:r>
            <a:endParaRPr lang="zh-CN" altLang="en-US" sz="2800" b="1" dirty="0">
              <a:solidFill>
                <a:srgbClr val="000000"/>
              </a:solidFill>
              <a:latin typeface="微软雅黑" pitchFamily="34" charset="-122"/>
              <a:ea typeface="微软雅黑" pitchFamily="34" charset="-122"/>
            </a:endParaRPr>
          </a:p>
        </p:txBody>
      </p:sp>
      <p:sp>
        <p:nvSpPr>
          <p:cNvPr id="3" name="Rectangle 1"/>
          <p:cNvSpPr>
            <a:spLocks noChangeArrowheads="1"/>
          </p:cNvSpPr>
          <p:nvPr/>
        </p:nvSpPr>
        <p:spPr bwMode="auto">
          <a:xfrm>
            <a:off x="548442" y="1457310"/>
            <a:ext cx="11144328"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Tx/>
              <a:buNone/>
              <a:tabLst/>
            </a:pPr>
            <a:r>
              <a:rPr kumimoji="0" lang="zh-CN" sz="2000" b="1" i="0" u="none" strike="noStrike" cap="none" normalizeH="0" baseline="0" dirty="0" smtClean="0">
                <a:ln>
                  <a:noFill/>
                </a:ln>
                <a:solidFill>
                  <a:srgbClr val="C00000"/>
                </a:solidFill>
                <a:effectLst/>
                <a:latin typeface="微软雅黑" pitchFamily="34" charset="-122"/>
                <a:ea typeface="微软雅黑" pitchFamily="34" charset="-122"/>
                <a:cs typeface="Times New Roman" pitchFamily="18" charset="0"/>
              </a:rPr>
              <a:t>知识目标</a:t>
            </a:r>
            <a:r>
              <a:rPr kumimoji="0" lang="zh-CN" altLang="en-US" sz="2000" b="1" i="0" u="none" strike="noStrike" cap="none" normalizeH="0" baseline="0" dirty="0" smtClean="0">
                <a:ln>
                  <a:noFill/>
                </a:ln>
                <a:solidFill>
                  <a:srgbClr val="C00000"/>
                </a:solidFill>
                <a:effectLst/>
                <a:latin typeface="微软雅黑" pitchFamily="34" charset="-122"/>
                <a:ea typeface="微软雅黑" pitchFamily="34" charset="-122"/>
                <a:cs typeface="Times New Roman" pitchFamily="18" charset="0"/>
              </a:rPr>
              <a:t>：</a:t>
            </a:r>
            <a:endParaRPr kumimoji="0" lang="zh-CN" sz="2000" b="1" i="0" u="none" strike="noStrike" cap="none" normalizeH="0" baseline="0" dirty="0" smtClean="0">
              <a:ln>
                <a:noFill/>
              </a:ln>
              <a:solidFill>
                <a:srgbClr val="C00000"/>
              </a:solidFill>
              <a:effectLst/>
              <a:latin typeface="微软雅黑" pitchFamily="34" charset="-122"/>
              <a:ea typeface="微软雅黑" pitchFamily="34" charset="-122"/>
              <a:cs typeface="宋体" pitchFamily="2" charset="-122"/>
            </a:endParaRP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1. </a:t>
            </a:r>
            <a:r>
              <a:rPr lang="zh-CN" altLang="en-US" sz="2000" b="1" dirty="0" smtClean="0">
                <a:latin typeface="微软雅黑" pitchFamily="34" charset="-122"/>
                <a:ea typeface="微软雅黑" pitchFamily="34" charset="-122"/>
                <a:cs typeface="Times New Roman" pitchFamily="18" charset="0"/>
              </a:rPr>
              <a:t>掌握交叉感应电缆环线的信息传输过程；</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2. </a:t>
            </a:r>
            <a:r>
              <a:rPr lang="zh-CN" altLang="en-US" sz="2000" b="1" dirty="0" smtClean="0">
                <a:latin typeface="微软雅黑" pitchFamily="34" charset="-122"/>
                <a:ea typeface="微软雅黑" pitchFamily="34" charset="-122"/>
                <a:cs typeface="Times New Roman" pitchFamily="18" charset="0"/>
              </a:rPr>
              <a:t>了解交叉感应电缆环线列车定位原理；</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3. </a:t>
            </a:r>
            <a:r>
              <a:rPr lang="zh-CN" altLang="en-US" sz="2000" b="1" dirty="0" smtClean="0">
                <a:latin typeface="微软雅黑" pitchFamily="34" charset="-122"/>
                <a:ea typeface="微软雅黑" pitchFamily="34" charset="-122"/>
                <a:cs typeface="Times New Roman" pitchFamily="18" charset="0"/>
              </a:rPr>
              <a:t>掌握交叉感应电缆环线通信设备组成；</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4. </a:t>
            </a:r>
            <a:r>
              <a:rPr lang="zh-CN" altLang="en-US" sz="2000" b="1" dirty="0" smtClean="0">
                <a:latin typeface="微软雅黑" pitchFamily="34" charset="-122"/>
                <a:ea typeface="微软雅黑" pitchFamily="34" charset="-122"/>
                <a:cs typeface="Times New Roman" pitchFamily="18" charset="0"/>
              </a:rPr>
              <a:t>掌握交叉感应电缆环线特点。</a:t>
            </a:r>
          </a:p>
          <a:p>
            <a:pPr marL="0" marR="0" lvl="0" indent="266700" algn="l" defTabSz="914400" rtl="0" eaLnBrk="0" fontAlgn="base" latinLnBrk="0" hangingPunct="0">
              <a:lnSpc>
                <a:spcPct val="150000"/>
              </a:lnSpc>
              <a:spcBef>
                <a:spcPct val="0"/>
              </a:spcBef>
              <a:spcAft>
                <a:spcPct val="0"/>
              </a:spcAft>
              <a:buClrTx/>
              <a:buSzTx/>
              <a:buFontTx/>
              <a:buNone/>
              <a:tabLst/>
            </a:pPr>
            <a:endParaRPr kumimoji="0" lang="en-US" altLang="zh-CN" sz="2000" b="1" i="0" u="none" strike="noStrike" cap="none" normalizeH="0" baseline="0" dirty="0" smtClean="0">
              <a:ln>
                <a:noFill/>
              </a:ln>
              <a:solidFill>
                <a:srgbClr val="0303EB"/>
              </a:solidFill>
              <a:effectLst/>
              <a:latin typeface="微软雅黑" pitchFamily="34" charset="-122"/>
              <a:ea typeface="微软雅黑" pitchFamily="34" charset="-122"/>
              <a:cs typeface="Times New Roman" pitchFamily="18" charset="0"/>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rgbClr val="0303EB"/>
                </a:solidFill>
                <a:effectLst/>
                <a:latin typeface="微软雅黑" pitchFamily="34" charset="-122"/>
                <a:ea typeface="微软雅黑" pitchFamily="34" charset="-122"/>
                <a:cs typeface="Times New Roman" pitchFamily="18" charset="0"/>
              </a:rPr>
              <a:t>技能目标：</a:t>
            </a:r>
            <a:endParaRPr kumimoji="0" lang="zh-CN" altLang="en-US" sz="2000" b="1" i="0" u="none" strike="noStrike" cap="none" normalizeH="0" baseline="0" dirty="0" smtClean="0">
              <a:ln>
                <a:noFill/>
              </a:ln>
              <a:solidFill>
                <a:srgbClr val="0303EB"/>
              </a:solidFill>
              <a:effectLst/>
              <a:latin typeface="微软雅黑" pitchFamily="34" charset="-122"/>
              <a:ea typeface="微软雅黑" pitchFamily="34" charset="-122"/>
              <a:cs typeface="宋体" pitchFamily="2" charset="-122"/>
            </a:endParaRP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1. </a:t>
            </a:r>
            <a:r>
              <a:rPr lang="zh-CN" altLang="en-US" sz="2000" b="1" dirty="0" smtClean="0">
                <a:latin typeface="微软雅黑" pitchFamily="34" charset="-122"/>
                <a:ea typeface="微软雅黑" pitchFamily="34" charset="-122"/>
                <a:cs typeface="Times New Roman" pitchFamily="18" charset="0"/>
              </a:rPr>
              <a:t>会使用仪器仪表测试感应环线的电气参数；</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2. </a:t>
            </a:r>
            <a:r>
              <a:rPr lang="zh-CN" altLang="en-US" sz="2000" b="1" dirty="0" smtClean="0">
                <a:latin typeface="微软雅黑" pitchFamily="34" charset="-122"/>
                <a:ea typeface="微软雅黑" pitchFamily="34" charset="-122"/>
                <a:cs typeface="Times New Roman" pitchFamily="18" charset="0"/>
              </a:rPr>
              <a:t>会使用相关工具拆装交叉感应电缆环线设备；</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3. </a:t>
            </a:r>
            <a:r>
              <a:rPr lang="zh-CN" altLang="en-US" sz="2000" b="1" dirty="0" smtClean="0">
                <a:latin typeface="微软雅黑" pitchFamily="34" charset="-122"/>
                <a:ea typeface="微软雅黑" pitchFamily="34" charset="-122"/>
                <a:cs typeface="Times New Roman" pitchFamily="18" charset="0"/>
              </a:rPr>
              <a:t>能区分感应环线车载、地面设备。</a:t>
            </a:r>
          </a:p>
        </p:txBody>
      </p:sp>
      <p:pic>
        <p:nvPicPr>
          <p:cNvPr id="4" name="Picture 4" descr="d:\360浏览器\360\360se\360se6\User Data\temp\200912210104249.JPG"/>
          <p:cNvPicPr>
            <a:picLocks noChangeAspect="1" noChangeArrowheads="1"/>
          </p:cNvPicPr>
          <p:nvPr/>
        </p:nvPicPr>
        <p:blipFill>
          <a:blip r:embed="rId2"/>
          <a:srcRect l="9062" t="72980" r="19687" b="2426"/>
          <a:stretch>
            <a:fillRect/>
          </a:stretch>
        </p:blipFill>
        <p:spPr bwMode="auto">
          <a:xfrm flipH="1">
            <a:off x="7406490" y="5600714"/>
            <a:ext cx="4357660" cy="1357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262822" y="314302"/>
            <a:ext cx="1291575"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sp>
        <p:nvSpPr>
          <p:cNvPr id="8" name="矩形 7"/>
          <p:cNvSpPr/>
          <p:nvPr/>
        </p:nvSpPr>
        <p:spPr>
          <a:xfrm>
            <a:off x="477004" y="1314434"/>
            <a:ext cx="11215766" cy="2308324"/>
          </a:xfrm>
          <a:prstGeom prst="rect">
            <a:avLst/>
          </a:prstGeom>
          <a:solidFill>
            <a:schemeClr val="accent2">
              <a:lumMod val="20000"/>
              <a:lumOff val="80000"/>
            </a:schemeClr>
          </a:solidFill>
          <a:ln>
            <a:solidFill>
              <a:schemeClr val="accent1"/>
            </a:solidFill>
          </a:ln>
        </p:spPr>
        <p:txBody>
          <a:bodyPr wrap="square">
            <a:spAutoFit/>
          </a:bodyPr>
          <a:lstStyle/>
          <a:p>
            <a:pPr>
              <a:lnSpc>
                <a:spcPct val="150000"/>
              </a:lnSpc>
            </a:pPr>
            <a:r>
              <a:rPr lang="en-US" sz="2400" b="1" dirty="0" smtClean="0"/>
              <a:t>CBTC</a:t>
            </a:r>
            <a:r>
              <a:rPr lang="zh-CN" altLang="en-US" sz="2400" b="1" dirty="0" smtClean="0"/>
              <a:t>系统不依靠轨道电路，利用交</a:t>
            </a:r>
            <a:r>
              <a:rPr lang="zh-CN" altLang="en-US" sz="2400" b="1" dirty="0" smtClean="0">
                <a:solidFill>
                  <a:srgbClr val="0303EB"/>
                </a:solidFill>
              </a:rPr>
              <a:t>叉感应电缆环线、漏泄电缆、裂缝波导管</a:t>
            </a:r>
            <a:r>
              <a:rPr lang="zh-CN" altLang="en-US" sz="2400" b="1" dirty="0" smtClean="0"/>
              <a:t>或</a:t>
            </a:r>
            <a:r>
              <a:rPr lang="zh-CN" altLang="en-US" sz="2400" b="1" dirty="0" smtClean="0">
                <a:solidFill>
                  <a:srgbClr val="0303EB"/>
                </a:solidFill>
              </a:rPr>
              <a:t>无线电台</a:t>
            </a:r>
            <a:r>
              <a:rPr lang="zh-CN" altLang="en-US" sz="2400" b="1" dirty="0" smtClean="0"/>
              <a:t>等通信方式实现车</a:t>
            </a:r>
            <a:r>
              <a:rPr lang="en-US" sz="2400" b="1" dirty="0" smtClean="0"/>
              <a:t>-</a:t>
            </a:r>
            <a:r>
              <a:rPr lang="zh-CN" altLang="en-US" sz="2400" b="1" dirty="0" smtClean="0"/>
              <a:t>地双向实时数据传输。其中，基于交叉感应环线通信的</a:t>
            </a:r>
            <a:r>
              <a:rPr lang="en-US" sz="2400" b="1" dirty="0" smtClean="0"/>
              <a:t>CBTC </a:t>
            </a:r>
            <a:r>
              <a:rPr lang="zh-CN" altLang="en-US" sz="2400" b="1" dirty="0" smtClean="0"/>
              <a:t>系统具有信号传输稳定性高、抗干扰能力强的特点，能够有效保证列车安全、高效运行，在国内外都有广泛的应用。</a:t>
            </a:r>
            <a:endParaRPr lang="zh-CN" altLang="en-US" sz="2400" b="1" dirty="0"/>
          </a:p>
        </p:txBody>
      </p:sp>
      <p:sp>
        <p:nvSpPr>
          <p:cNvPr id="10" name="矩形 9"/>
          <p:cNvSpPr/>
          <p:nvPr/>
        </p:nvSpPr>
        <p:spPr>
          <a:xfrm>
            <a:off x="477004" y="3886202"/>
            <a:ext cx="11215766" cy="2862322"/>
          </a:xfrm>
          <a:prstGeom prst="rect">
            <a:avLst/>
          </a:prstGeom>
          <a:solidFill>
            <a:schemeClr val="accent3">
              <a:lumMod val="20000"/>
              <a:lumOff val="80000"/>
            </a:schemeClr>
          </a:solidFill>
          <a:ln>
            <a:solidFill>
              <a:schemeClr val="accent1"/>
            </a:solidFill>
          </a:ln>
        </p:spPr>
        <p:txBody>
          <a:bodyPr wrap="square">
            <a:spAutoFit/>
          </a:bodyPr>
          <a:lstStyle/>
          <a:p>
            <a:pPr>
              <a:lnSpc>
                <a:spcPct val="150000"/>
              </a:lnSpc>
            </a:pPr>
            <a:r>
              <a:rPr lang="zh-CN" altLang="en-US" sz="2400" b="1" dirty="0" smtClean="0"/>
              <a:t>巴黎地铁</a:t>
            </a:r>
            <a:r>
              <a:rPr lang="en-US" sz="2400" b="1" dirty="0" smtClean="0"/>
              <a:t>14</a:t>
            </a:r>
            <a:r>
              <a:rPr lang="zh-CN" altLang="en-US" sz="2400" b="1" dirty="0" smtClean="0"/>
              <a:t>号线、广州地铁</a:t>
            </a:r>
            <a:r>
              <a:rPr lang="en-US" sz="2400" b="1" dirty="0" smtClean="0"/>
              <a:t>4</a:t>
            </a:r>
            <a:r>
              <a:rPr lang="zh-CN" altLang="en-US" sz="2400" b="1" dirty="0" smtClean="0"/>
              <a:t>号线应用的是</a:t>
            </a:r>
            <a:r>
              <a:rPr lang="zh-CN" altLang="en-US" sz="2400" b="1" u="sng" dirty="0" smtClean="0">
                <a:solidFill>
                  <a:srgbClr val="0303EB"/>
                </a:solidFill>
              </a:rPr>
              <a:t>西门子公司的基于交叉感应电缆环线通信的</a:t>
            </a:r>
            <a:r>
              <a:rPr lang="en-US" sz="2400" b="1" u="sng" dirty="0" smtClean="0">
                <a:solidFill>
                  <a:srgbClr val="0303EB"/>
                </a:solidFill>
              </a:rPr>
              <a:t>CBTC</a:t>
            </a:r>
            <a:r>
              <a:rPr lang="zh-CN" altLang="en-US" sz="2400" b="1" u="sng" dirty="0" smtClean="0">
                <a:solidFill>
                  <a:srgbClr val="0303EB"/>
                </a:solidFill>
              </a:rPr>
              <a:t>系统</a:t>
            </a:r>
            <a:r>
              <a:rPr lang="zh-CN" altLang="en-US" sz="2400" b="1" dirty="0" smtClean="0"/>
              <a:t>。</a:t>
            </a:r>
            <a:endParaRPr lang="en-US" altLang="zh-CN" sz="2400" b="1" dirty="0" smtClean="0"/>
          </a:p>
          <a:p>
            <a:pPr>
              <a:lnSpc>
                <a:spcPct val="150000"/>
              </a:lnSpc>
            </a:pPr>
            <a:endParaRPr lang="en-US" altLang="zh-CN" sz="2400" b="1" dirty="0" smtClean="0"/>
          </a:p>
          <a:p>
            <a:pPr>
              <a:lnSpc>
                <a:spcPct val="150000"/>
              </a:lnSpc>
            </a:pPr>
            <a:r>
              <a:rPr lang="zh-CN" altLang="en-US" sz="2400" b="1" dirty="0" smtClean="0"/>
              <a:t>加拿大温哥华</a:t>
            </a:r>
            <a:r>
              <a:rPr lang="en-US" sz="2400" b="1" dirty="0" smtClean="0"/>
              <a:t>SKYTRAIN</a:t>
            </a:r>
            <a:r>
              <a:rPr lang="zh-CN" altLang="en-US" sz="2400" b="1" dirty="0" smtClean="0"/>
              <a:t>线、英国伦敦</a:t>
            </a:r>
            <a:r>
              <a:rPr lang="en-US" sz="2400" b="1" dirty="0" smtClean="0"/>
              <a:t>DOCKLANDS</a:t>
            </a:r>
            <a:r>
              <a:rPr lang="zh-CN" altLang="en-US" sz="2400" b="1" dirty="0" smtClean="0"/>
              <a:t>轻轨线、武汉轻轨</a:t>
            </a:r>
            <a:r>
              <a:rPr lang="en-US" sz="2400" b="1" dirty="0" smtClean="0"/>
              <a:t>1</a:t>
            </a:r>
            <a:r>
              <a:rPr lang="zh-CN" altLang="en-US" sz="2400" b="1" dirty="0" smtClean="0"/>
              <a:t>、</a:t>
            </a:r>
            <a:r>
              <a:rPr lang="en-US" sz="2400" b="1" dirty="0" smtClean="0"/>
              <a:t>3</a:t>
            </a:r>
            <a:r>
              <a:rPr lang="zh-CN" altLang="en-US" sz="2400" b="1" dirty="0" smtClean="0"/>
              <a:t>号线、广州地铁</a:t>
            </a:r>
            <a:r>
              <a:rPr lang="en-US" sz="2400" b="1" dirty="0" smtClean="0"/>
              <a:t>3</a:t>
            </a:r>
            <a:r>
              <a:rPr lang="zh-CN" altLang="en-US" sz="2400" b="1" dirty="0" smtClean="0"/>
              <a:t>号线采用的是</a:t>
            </a:r>
            <a:r>
              <a:rPr lang="zh-CN" altLang="en-US" sz="2400" b="1" u="sng" dirty="0" smtClean="0">
                <a:solidFill>
                  <a:srgbClr val="0303EB"/>
                </a:solidFill>
              </a:rPr>
              <a:t>阿尔卡特公司的基于交叉感应电缆环线通信的</a:t>
            </a:r>
            <a:r>
              <a:rPr lang="en-US" sz="2400" b="1" u="sng" dirty="0" smtClean="0">
                <a:solidFill>
                  <a:srgbClr val="0303EB"/>
                </a:solidFill>
              </a:rPr>
              <a:t>CBTC</a:t>
            </a:r>
            <a:r>
              <a:rPr lang="zh-CN" altLang="en-US" sz="2400" b="1" u="sng" dirty="0" smtClean="0">
                <a:solidFill>
                  <a:srgbClr val="0303EB"/>
                </a:solidFill>
              </a:rPr>
              <a:t>系统。</a:t>
            </a:r>
            <a:endParaRPr lang="zh-CN" altLang="en-US" sz="2400" b="1" u="sng" dirty="0">
              <a:solidFill>
                <a:srgbClr val="0303EB"/>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7070" y="314302"/>
            <a:ext cx="6361873" cy="987387"/>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2.7.1  </a:t>
            </a:r>
            <a:r>
              <a:rPr lang="zh-CN" altLang="en-US" sz="2800" b="1" dirty="0" smtClean="0">
                <a:solidFill>
                  <a:srgbClr val="0070C0"/>
                </a:solidFill>
                <a:latin typeface="微软雅黑" pitchFamily="34" charset="-122"/>
                <a:ea typeface="微软雅黑" pitchFamily="34" charset="-122"/>
                <a:sym typeface="Arial" pitchFamily="34" charset="0"/>
              </a:rPr>
              <a:t>交叉感应电缆环线通信设备组成</a:t>
            </a:r>
          </a:p>
          <a:p>
            <a:endParaRPr lang="zh-CN" altLang="en-US" sz="2800" dirty="0">
              <a:solidFill>
                <a:srgbClr val="0070C0"/>
              </a:solidFill>
            </a:endParaRPr>
          </a:p>
        </p:txBody>
      </p:sp>
      <p:pic>
        <p:nvPicPr>
          <p:cNvPr id="13" name="图片 12" descr="C:\Users\Administrator\AppData\Roaming\Tencent\Users\603359521\QQ\WinTemp\RichOle\0BU[U%{VK]B77~1OARJJI0O.png"/>
          <p:cNvPicPr/>
          <p:nvPr/>
        </p:nvPicPr>
        <p:blipFill>
          <a:blip r:embed="rId2" cstate="print"/>
          <a:srcRect/>
          <a:stretch>
            <a:fillRect/>
          </a:stretch>
        </p:blipFill>
        <p:spPr bwMode="auto">
          <a:xfrm>
            <a:off x="1762888" y="1457310"/>
            <a:ext cx="8572560" cy="4429156"/>
          </a:xfrm>
          <a:prstGeom prst="rect">
            <a:avLst/>
          </a:prstGeom>
          <a:noFill/>
          <a:ln w="9525">
            <a:noFill/>
            <a:miter lim="800000"/>
            <a:headEnd/>
            <a:tailEnd/>
          </a:ln>
        </p:spPr>
      </p:pic>
      <p:sp>
        <p:nvSpPr>
          <p:cNvPr id="4097" name="Rectangle 1"/>
          <p:cNvSpPr>
            <a:spLocks noChangeArrowheads="1"/>
          </p:cNvSpPr>
          <p:nvPr/>
        </p:nvSpPr>
        <p:spPr bwMode="auto">
          <a:xfrm>
            <a:off x="1191384" y="6029342"/>
            <a:ext cx="9835381"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VOBC</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：车载控制器；</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FID</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：馈电设备；</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RFB</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：馈电盒；</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RTB</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：终端盒</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VCC</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：控制中心）</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7070" y="314302"/>
            <a:ext cx="6361873" cy="987387"/>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2.7.1  </a:t>
            </a:r>
            <a:r>
              <a:rPr lang="zh-CN" altLang="en-US" sz="2800" b="1" dirty="0" smtClean="0">
                <a:solidFill>
                  <a:srgbClr val="0070C0"/>
                </a:solidFill>
                <a:latin typeface="微软雅黑" pitchFamily="34" charset="-122"/>
                <a:ea typeface="微软雅黑" pitchFamily="34" charset="-122"/>
                <a:sym typeface="Arial" pitchFamily="34" charset="0"/>
              </a:rPr>
              <a:t>交叉感应电缆环线通信设备组成</a:t>
            </a:r>
          </a:p>
          <a:p>
            <a:endParaRPr lang="zh-CN" altLang="en-US" sz="2800" dirty="0">
              <a:solidFill>
                <a:srgbClr val="0070C0"/>
              </a:solidFill>
            </a:endParaRPr>
          </a:p>
        </p:txBody>
      </p:sp>
      <p:pic>
        <p:nvPicPr>
          <p:cNvPr id="13" name="图片 12" descr="C:\Users\Administrator\AppData\Roaming\Tencent\Users\603359521\QQ\WinTemp\RichOle\0BU[U%{VK]B77~1OARJJI0O.png"/>
          <p:cNvPicPr/>
          <p:nvPr/>
        </p:nvPicPr>
        <p:blipFill>
          <a:blip r:embed="rId2" cstate="print"/>
          <a:srcRect/>
          <a:stretch>
            <a:fillRect/>
          </a:stretch>
        </p:blipFill>
        <p:spPr bwMode="auto">
          <a:xfrm>
            <a:off x="262690" y="2243128"/>
            <a:ext cx="6500858" cy="4071966"/>
          </a:xfrm>
          <a:prstGeom prst="rect">
            <a:avLst/>
          </a:prstGeom>
          <a:noFill/>
          <a:ln w="9525">
            <a:noFill/>
            <a:miter lim="800000"/>
            <a:headEnd/>
            <a:tailEnd/>
          </a:ln>
        </p:spPr>
      </p:pic>
      <p:sp>
        <p:nvSpPr>
          <p:cNvPr id="4097" name="Rectangle 1"/>
          <p:cNvSpPr>
            <a:spLocks noChangeArrowheads="1"/>
          </p:cNvSpPr>
          <p:nvPr/>
        </p:nvSpPr>
        <p:spPr bwMode="auto">
          <a:xfrm>
            <a:off x="7763680" y="2814632"/>
            <a:ext cx="2143140" cy="400110"/>
          </a:xfrm>
          <a:prstGeom prst="rect">
            <a:avLst/>
          </a:prstGeom>
          <a:solidFill>
            <a:schemeClr val="bg1"/>
          </a:solidFill>
          <a:ln w="9525">
            <a:solidFill>
              <a:schemeClr val="accent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spcBef>
                <a:spcPct val="0"/>
              </a:spcBef>
              <a:spcAft>
                <a:spcPct val="0"/>
              </a:spcAft>
              <a:buClrTx/>
              <a:buSzTx/>
              <a:buFontTx/>
              <a:buNone/>
              <a:tabLst/>
            </a:pPr>
            <a:r>
              <a:rPr kumimoji="0" lang="zh-CN" altLang="en-US" sz="2000" b="1" i="0" u="none" strike="noStrike" cap="none" normalizeH="0" baseline="0" dirty="0" smtClean="0">
                <a:ln>
                  <a:noFill/>
                </a:ln>
                <a:effectLst/>
                <a:latin typeface="Arial" pitchFamily="34" charset="0"/>
                <a:ea typeface="宋体" pitchFamily="2" charset="-122"/>
                <a:cs typeface="宋体" pitchFamily="2" charset="-122"/>
              </a:rPr>
              <a:t>远程环线盒</a:t>
            </a:r>
            <a:r>
              <a:rPr kumimoji="0" lang="en-US" altLang="zh-CN" sz="2000" b="1" i="0" u="none" strike="noStrike" cap="none" normalizeH="0" baseline="0" dirty="0" smtClean="0">
                <a:ln>
                  <a:noFill/>
                </a:ln>
                <a:effectLst/>
                <a:latin typeface="Arial" pitchFamily="34" charset="0"/>
                <a:ea typeface="宋体" pitchFamily="2" charset="-122"/>
                <a:cs typeface="宋体" pitchFamily="2" charset="-122"/>
              </a:rPr>
              <a:t>RLBs</a:t>
            </a:r>
            <a:endParaRPr kumimoji="0" lang="zh-CN" altLang="en-US" sz="2000" b="1" i="0" u="none" strike="noStrike" cap="none" normalizeH="0" baseline="0" dirty="0" smtClean="0">
              <a:ln>
                <a:noFill/>
              </a:ln>
              <a:effectLst/>
              <a:latin typeface="Arial" pitchFamily="34" charset="0"/>
              <a:ea typeface="宋体" pitchFamily="2" charset="-122"/>
              <a:cs typeface="宋体" pitchFamily="2" charset="-122"/>
            </a:endParaRPr>
          </a:p>
        </p:txBody>
      </p:sp>
      <p:grpSp>
        <p:nvGrpSpPr>
          <p:cNvPr id="5" name="组合 4"/>
          <p:cNvGrpSpPr/>
          <p:nvPr/>
        </p:nvGrpSpPr>
        <p:grpSpPr>
          <a:xfrm>
            <a:off x="548443" y="1281397"/>
            <a:ext cx="5544130" cy="477054"/>
            <a:chOff x="548443" y="1281397"/>
            <a:chExt cx="5544130" cy="477054"/>
          </a:xfrm>
        </p:grpSpPr>
        <p:sp>
          <p:nvSpPr>
            <p:cNvPr id="6" name="燕尾形 5"/>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燕尾形 6"/>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矩形 7"/>
            <p:cNvSpPr/>
            <p:nvPr/>
          </p:nvSpPr>
          <p:spPr>
            <a:xfrm>
              <a:off x="977070" y="1281397"/>
              <a:ext cx="5115503" cy="477054"/>
            </a:xfrm>
            <a:prstGeom prst="rect">
              <a:avLst/>
            </a:prstGeom>
          </p:spPr>
          <p:txBody>
            <a:bodyPr wrap="none">
              <a:spAutoFit/>
            </a:bodyPr>
            <a:lstStyle/>
            <a:p>
              <a:r>
                <a:rPr lang="en-US" altLang="zh-CN" sz="2400" b="1" dirty="0" smtClean="0"/>
                <a:t>1</a:t>
              </a:r>
              <a:r>
                <a:rPr lang="zh-CN" altLang="en-US" sz="2400" b="1" dirty="0" smtClean="0"/>
                <a:t>、轨旁交叉感应电缆环线通信系统</a:t>
              </a:r>
              <a:endParaRPr lang="zh-CN" altLang="en-US" sz="2400" b="1" dirty="0"/>
            </a:p>
          </p:txBody>
        </p:sp>
      </p:grpSp>
      <p:sp>
        <p:nvSpPr>
          <p:cNvPr id="9" name="右大括号 8"/>
          <p:cNvSpPr/>
          <p:nvPr/>
        </p:nvSpPr>
        <p:spPr>
          <a:xfrm flipH="1">
            <a:off x="7406490" y="1885938"/>
            <a:ext cx="357190" cy="2286016"/>
          </a:xfrm>
          <a:prstGeom prst="rightBrace">
            <a:avLst>
              <a:gd name="adj1" fmla="val 40783"/>
              <a:gd name="adj2" fmla="val 49437"/>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
        <p:nvSpPr>
          <p:cNvPr id="10" name="矩形 9"/>
          <p:cNvSpPr/>
          <p:nvPr/>
        </p:nvSpPr>
        <p:spPr>
          <a:xfrm>
            <a:off x="5906292" y="2814632"/>
            <a:ext cx="1422184" cy="461665"/>
          </a:xfrm>
          <a:prstGeom prst="rect">
            <a:avLst/>
          </a:prstGeom>
        </p:spPr>
        <p:txBody>
          <a:bodyPr wrap="none">
            <a:spAutoFit/>
          </a:bodyPr>
          <a:lstStyle/>
          <a:p>
            <a:r>
              <a:rPr lang="zh-CN" altLang="en-US" sz="2400" b="1" dirty="0" smtClean="0"/>
              <a:t>轨旁设备</a:t>
            </a:r>
            <a:endParaRPr lang="zh-CN" altLang="en-US" sz="2400" dirty="0"/>
          </a:p>
        </p:txBody>
      </p:sp>
      <p:sp>
        <p:nvSpPr>
          <p:cNvPr id="11" name="矩形 10"/>
          <p:cNvSpPr/>
          <p:nvPr/>
        </p:nvSpPr>
        <p:spPr>
          <a:xfrm>
            <a:off x="7763680" y="1671624"/>
            <a:ext cx="2143140" cy="400110"/>
          </a:xfrm>
          <a:prstGeom prst="rect">
            <a:avLst/>
          </a:prstGeom>
          <a:solidFill>
            <a:schemeClr val="accent1">
              <a:lumMod val="20000"/>
              <a:lumOff val="80000"/>
            </a:schemeClr>
          </a:solidFill>
          <a:ln>
            <a:solidFill>
              <a:schemeClr val="accent1"/>
            </a:solidFill>
          </a:ln>
        </p:spPr>
        <p:txBody>
          <a:bodyPr wrap="square">
            <a:spAutoFit/>
          </a:bodyPr>
          <a:lstStyle/>
          <a:p>
            <a:pPr lvl="0" algn="ctr" defTabSz="914400" fontAlgn="base">
              <a:spcBef>
                <a:spcPct val="0"/>
              </a:spcBef>
              <a:spcAft>
                <a:spcPct val="0"/>
              </a:spcAft>
            </a:pPr>
            <a:r>
              <a:rPr lang="zh-CN" altLang="en-US" sz="2000" b="1" dirty="0" smtClean="0">
                <a:solidFill>
                  <a:prstClr val="black"/>
                </a:solidFill>
                <a:latin typeface="Calibri" pitchFamily="34" charset="0"/>
                <a:ea typeface="宋体" pitchFamily="2" charset="-122"/>
                <a:cs typeface="Times New Roman" pitchFamily="18" charset="0"/>
              </a:rPr>
              <a:t>馈电设备</a:t>
            </a:r>
            <a:r>
              <a:rPr lang="en-US" altLang="zh-CN" sz="2000" b="1" dirty="0" smtClean="0">
                <a:solidFill>
                  <a:prstClr val="black"/>
                </a:solidFill>
                <a:latin typeface="Calibri" pitchFamily="34" charset="0"/>
                <a:ea typeface="宋体" pitchFamily="2" charset="-122"/>
                <a:cs typeface="Times New Roman" pitchFamily="18" charset="0"/>
              </a:rPr>
              <a:t>FID</a:t>
            </a:r>
          </a:p>
        </p:txBody>
      </p:sp>
      <p:sp>
        <p:nvSpPr>
          <p:cNvPr id="12" name="矩形 11"/>
          <p:cNvSpPr/>
          <p:nvPr/>
        </p:nvSpPr>
        <p:spPr>
          <a:xfrm>
            <a:off x="10342565" y="2557398"/>
            <a:ext cx="1364476" cy="400110"/>
          </a:xfrm>
          <a:prstGeom prst="rect">
            <a:avLst/>
          </a:prstGeom>
          <a:solidFill>
            <a:schemeClr val="bg1"/>
          </a:solidFill>
          <a:ln>
            <a:solidFill>
              <a:schemeClr val="accent1"/>
            </a:solidFill>
          </a:ln>
        </p:spPr>
        <p:txBody>
          <a:bodyPr wrap="none">
            <a:spAutoFit/>
          </a:bodyPr>
          <a:lstStyle/>
          <a:p>
            <a:pPr lvl="0" defTabSz="914400" fontAlgn="base">
              <a:spcBef>
                <a:spcPct val="0"/>
              </a:spcBef>
              <a:spcAft>
                <a:spcPct val="0"/>
              </a:spcAft>
            </a:pPr>
            <a:r>
              <a:rPr lang="zh-CN" altLang="en-US" sz="2000" b="1" dirty="0" smtClean="0">
                <a:solidFill>
                  <a:prstClr val="black"/>
                </a:solidFill>
                <a:latin typeface="Calibri" pitchFamily="34" charset="0"/>
                <a:ea typeface="宋体" pitchFamily="2" charset="-122"/>
                <a:cs typeface="Times New Roman" pitchFamily="18" charset="0"/>
              </a:rPr>
              <a:t>馈电盒</a:t>
            </a:r>
            <a:r>
              <a:rPr lang="en-US" altLang="zh-CN" sz="2000" b="1" dirty="0" smtClean="0">
                <a:solidFill>
                  <a:prstClr val="black"/>
                </a:solidFill>
                <a:latin typeface="Calibri" pitchFamily="34" charset="0"/>
                <a:ea typeface="宋体" pitchFamily="2" charset="-122"/>
                <a:cs typeface="Times New Roman" pitchFamily="18" charset="0"/>
              </a:rPr>
              <a:t>RFB</a:t>
            </a:r>
          </a:p>
        </p:txBody>
      </p:sp>
      <p:sp>
        <p:nvSpPr>
          <p:cNvPr id="14" name="矩形 13"/>
          <p:cNvSpPr/>
          <p:nvPr/>
        </p:nvSpPr>
        <p:spPr>
          <a:xfrm>
            <a:off x="10335448" y="3100384"/>
            <a:ext cx="1371594" cy="400110"/>
          </a:xfrm>
          <a:prstGeom prst="rect">
            <a:avLst/>
          </a:prstGeom>
          <a:solidFill>
            <a:schemeClr val="bg1"/>
          </a:solidFill>
          <a:ln>
            <a:solidFill>
              <a:schemeClr val="accent1"/>
            </a:solidFill>
          </a:ln>
        </p:spPr>
        <p:txBody>
          <a:bodyPr wrap="none">
            <a:spAutoFit/>
          </a:bodyPr>
          <a:lstStyle/>
          <a:p>
            <a:pPr lvl="0" defTabSz="914400" fontAlgn="base">
              <a:spcBef>
                <a:spcPct val="0"/>
              </a:spcBef>
              <a:spcAft>
                <a:spcPct val="0"/>
              </a:spcAft>
            </a:pPr>
            <a:r>
              <a:rPr lang="zh-CN" altLang="en-US" sz="2000" b="1" dirty="0" smtClean="0">
                <a:solidFill>
                  <a:prstClr val="black"/>
                </a:solidFill>
                <a:latin typeface="Calibri" pitchFamily="34" charset="0"/>
                <a:ea typeface="宋体" pitchFamily="2" charset="-122"/>
                <a:cs typeface="Times New Roman" pitchFamily="18" charset="0"/>
              </a:rPr>
              <a:t>终端盒</a:t>
            </a:r>
            <a:r>
              <a:rPr lang="en-US" altLang="zh-CN" sz="2000" b="1" dirty="0" smtClean="0">
                <a:solidFill>
                  <a:prstClr val="black"/>
                </a:solidFill>
                <a:latin typeface="Calibri" pitchFamily="34" charset="0"/>
                <a:ea typeface="宋体" pitchFamily="2" charset="-122"/>
                <a:cs typeface="Times New Roman" pitchFamily="18" charset="0"/>
              </a:rPr>
              <a:t>RTB</a:t>
            </a:r>
          </a:p>
        </p:txBody>
      </p:sp>
      <p:sp>
        <p:nvSpPr>
          <p:cNvPr id="15" name="矩形 14"/>
          <p:cNvSpPr/>
          <p:nvPr/>
        </p:nvSpPr>
        <p:spPr>
          <a:xfrm>
            <a:off x="7763680" y="3886202"/>
            <a:ext cx="2249334" cy="400110"/>
          </a:xfrm>
          <a:prstGeom prst="rect">
            <a:avLst/>
          </a:prstGeom>
          <a:solidFill>
            <a:srgbClr val="FFFF00"/>
          </a:solidFill>
          <a:ln>
            <a:solidFill>
              <a:schemeClr val="accent1"/>
            </a:solidFill>
          </a:ln>
        </p:spPr>
        <p:txBody>
          <a:bodyPr wrap="none">
            <a:spAutoFit/>
          </a:bodyPr>
          <a:lstStyle/>
          <a:p>
            <a:pPr lvl="0" defTabSz="914400" fontAlgn="base">
              <a:spcBef>
                <a:spcPct val="0"/>
              </a:spcBef>
              <a:spcAft>
                <a:spcPct val="0"/>
              </a:spcAft>
            </a:pPr>
            <a:r>
              <a:rPr lang="zh-CN" altLang="en-US" sz="2000" b="1" dirty="0" smtClean="0">
                <a:solidFill>
                  <a:prstClr val="black"/>
                </a:solidFill>
                <a:latin typeface="Calibri" pitchFamily="34" charset="0"/>
                <a:ea typeface="宋体" pitchFamily="2" charset="-122"/>
                <a:cs typeface="Times New Roman" pitchFamily="18" charset="0"/>
              </a:rPr>
              <a:t>交叉感应电缆环线</a:t>
            </a:r>
            <a:endParaRPr lang="zh-CN" altLang="en-US" sz="2000" b="1" dirty="0" smtClean="0">
              <a:solidFill>
                <a:prstClr val="black"/>
              </a:solidFill>
              <a:latin typeface="Arial" pitchFamily="34" charset="0"/>
              <a:ea typeface="宋体" pitchFamily="2" charset="-122"/>
              <a:cs typeface="宋体" pitchFamily="2" charset="-122"/>
            </a:endParaRPr>
          </a:p>
        </p:txBody>
      </p:sp>
      <p:sp>
        <p:nvSpPr>
          <p:cNvPr id="16" name="右大括号 15"/>
          <p:cNvSpPr/>
          <p:nvPr/>
        </p:nvSpPr>
        <p:spPr>
          <a:xfrm flipH="1">
            <a:off x="9978258" y="2743194"/>
            <a:ext cx="357190" cy="642942"/>
          </a:xfrm>
          <a:prstGeom prst="rightBrace">
            <a:avLst>
              <a:gd name="adj1" fmla="val 40783"/>
              <a:gd name="adj2" fmla="val 49437"/>
            </a:avLst>
          </a:prstGeom>
          <a:solidFill>
            <a:schemeClr val="bg1"/>
          </a:solidFill>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0" y="2600318"/>
            <a:ext cx="12241213" cy="4247317"/>
          </a:xfrm>
          <a:prstGeom prst="rect">
            <a:avLst/>
          </a:prstGeom>
          <a:noFill/>
          <a:ln w="9525">
            <a:solidFill>
              <a:schemeClr val="accent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 typeface="Wingdings" pitchFamily="2" charset="2"/>
              <a:buChar char="u"/>
              <a:tabLst/>
            </a:pP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FID</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设置在</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CBTC</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系统环线间开放边界处，用于支持</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VCC</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和</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VOBC</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之间通过交叉感应电缆环线通信系统而建立的双向通信。</a:t>
            </a:r>
            <a:endPar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 typeface="Wingdings" pitchFamily="2" charset="2"/>
              <a:buChar char="u"/>
              <a:tabLst/>
            </a:pPr>
            <a:endPar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 typeface="Wingdings" pitchFamily="2" charset="2"/>
              <a:buChar char="u"/>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当列车经过</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FID</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时，对</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VOBC</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来说是从一个环线区域过渡到另外一个环线区域。通过这种方式</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VOBC</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可以建立起自身位置技术系统。</a:t>
            </a:r>
            <a:endPar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 typeface="Wingdings" pitchFamily="2" charset="2"/>
              <a:buChar char="u"/>
              <a:tabLst/>
            </a:pP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 typeface="Wingdings" pitchFamily="2" charset="2"/>
              <a:buChar char="u"/>
              <a:tabLst/>
            </a:pP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FID</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是</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VCC</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数据传输设备架和感应环线之间的接口，</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FID</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机柜安装有带保险丝的供电单元为交叉感应电缆环线提供要求的电源，</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FID</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机柜可以根据要驱动的环线数配置一个至四个通道，每个通道可以驱动一个感应环线。</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3" name="矩形 2"/>
          <p:cNvSpPr/>
          <p:nvPr/>
        </p:nvSpPr>
        <p:spPr>
          <a:xfrm>
            <a:off x="977070" y="314302"/>
            <a:ext cx="6361873" cy="987387"/>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2.7.1  </a:t>
            </a:r>
            <a:r>
              <a:rPr lang="zh-CN" altLang="en-US" sz="2800" b="1" dirty="0" smtClean="0">
                <a:solidFill>
                  <a:srgbClr val="0070C0"/>
                </a:solidFill>
                <a:latin typeface="微软雅黑" pitchFamily="34" charset="-122"/>
                <a:ea typeface="微软雅黑" pitchFamily="34" charset="-122"/>
                <a:sym typeface="Arial" pitchFamily="34" charset="0"/>
              </a:rPr>
              <a:t>交叉感应电缆环线通信设备组成</a:t>
            </a:r>
          </a:p>
          <a:p>
            <a:endParaRPr lang="zh-CN" altLang="en-US" sz="2800" dirty="0">
              <a:solidFill>
                <a:srgbClr val="0070C0"/>
              </a:solidFill>
            </a:endParaRPr>
          </a:p>
        </p:txBody>
      </p:sp>
      <p:grpSp>
        <p:nvGrpSpPr>
          <p:cNvPr id="4" name="组合 3"/>
          <p:cNvGrpSpPr/>
          <p:nvPr/>
        </p:nvGrpSpPr>
        <p:grpSpPr>
          <a:xfrm>
            <a:off x="548443" y="1281397"/>
            <a:ext cx="5544130" cy="477054"/>
            <a:chOff x="548443" y="1281397"/>
            <a:chExt cx="5544130" cy="477054"/>
          </a:xfrm>
        </p:grpSpPr>
        <p:sp>
          <p:nvSpPr>
            <p:cNvPr id="5" name="燕尾形 4"/>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矩形 6"/>
            <p:cNvSpPr/>
            <p:nvPr/>
          </p:nvSpPr>
          <p:spPr>
            <a:xfrm>
              <a:off x="977070" y="1281397"/>
              <a:ext cx="5115503" cy="477054"/>
            </a:xfrm>
            <a:prstGeom prst="rect">
              <a:avLst/>
            </a:prstGeom>
          </p:spPr>
          <p:txBody>
            <a:bodyPr wrap="none">
              <a:spAutoFit/>
            </a:bodyPr>
            <a:lstStyle/>
            <a:p>
              <a:r>
                <a:rPr lang="en-US" altLang="zh-CN" sz="2400" b="1" dirty="0" smtClean="0"/>
                <a:t>1</a:t>
              </a:r>
              <a:r>
                <a:rPr lang="zh-CN" altLang="en-US" sz="2400" b="1" dirty="0" smtClean="0"/>
                <a:t>、轨旁交叉感应电缆环线通信系统</a:t>
              </a:r>
              <a:endParaRPr lang="zh-CN" altLang="en-US" sz="2400" b="1" dirty="0"/>
            </a:p>
          </p:txBody>
        </p:sp>
      </p:grpSp>
      <p:sp>
        <p:nvSpPr>
          <p:cNvPr id="8" name="矩形 7"/>
          <p:cNvSpPr/>
          <p:nvPr/>
        </p:nvSpPr>
        <p:spPr>
          <a:xfrm>
            <a:off x="334128" y="2028814"/>
            <a:ext cx="1564852" cy="400110"/>
          </a:xfrm>
          <a:prstGeom prst="rect">
            <a:avLst/>
          </a:prstGeom>
          <a:solidFill>
            <a:schemeClr val="accent1">
              <a:lumMod val="20000"/>
              <a:lumOff val="80000"/>
            </a:schemeClr>
          </a:solidFill>
          <a:ln>
            <a:solidFill>
              <a:schemeClr val="accent1"/>
            </a:solidFill>
          </a:ln>
        </p:spPr>
        <p:txBody>
          <a:bodyPr wrap="none">
            <a:spAutoFit/>
          </a:bodyPr>
          <a:lstStyle/>
          <a:p>
            <a:pPr lvl="0" defTabSz="914400" fontAlgn="base">
              <a:spcBef>
                <a:spcPct val="0"/>
              </a:spcBef>
              <a:spcAft>
                <a:spcPct val="0"/>
              </a:spcAft>
            </a:pPr>
            <a:r>
              <a:rPr lang="zh-CN" altLang="en-US" sz="2000" b="1" dirty="0" smtClean="0">
                <a:solidFill>
                  <a:prstClr val="black"/>
                </a:solidFill>
                <a:latin typeface="Calibri" pitchFamily="34" charset="0"/>
                <a:ea typeface="宋体" pitchFamily="2" charset="-122"/>
                <a:cs typeface="Times New Roman" pitchFamily="18" charset="0"/>
              </a:rPr>
              <a:t>馈电设备</a:t>
            </a:r>
            <a:r>
              <a:rPr lang="en-US" altLang="zh-CN" sz="2000" b="1" dirty="0" smtClean="0">
                <a:solidFill>
                  <a:prstClr val="black"/>
                </a:solidFill>
                <a:latin typeface="Calibri" pitchFamily="34" charset="0"/>
                <a:ea typeface="宋体" pitchFamily="2" charset="-122"/>
                <a:cs typeface="Times New Roman" pitchFamily="18" charset="0"/>
              </a:rPr>
              <a:t>FID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0" y="2814632"/>
            <a:ext cx="12241213" cy="3323987"/>
          </a:xfrm>
          <a:prstGeom prst="rect">
            <a:avLst/>
          </a:prstGeom>
          <a:noFill/>
          <a:ln w="9525">
            <a:solidFill>
              <a:schemeClr val="accent1"/>
            </a:solidFill>
            <a:miter lim="800000"/>
            <a:headEnd/>
            <a:tailEnd/>
          </a:ln>
          <a:effectLst/>
        </p:spPr>
        <p:txBody>
          <a:bodyPr vert="horz" wrap="square" lIns="91440" tIns="45720" rIns="91440" bIns="45720" numCol="1" anchor="ctr" anchorCtr="0" compatLnSpc="1">
            <a:prstTxWarp prst="textNoShape">
              <a:avLst/>
            </a:prstTxWarp>
            <a:spAutoFit/>
          </a:bodyPr>
          <a:lstStyle/>
          <a:p>
            <a:pPr lvl="0" indent="266700" defTabSz="914400" fontAlgn="base">
              <a:lnSpc>
                <a:spcPct val="150000"/>
              </a:lnSpc>
              <a:spcBef>
                <a:spcPct val="0"/>
              </a:spcBef>
              <a:spcAft>
                <a:spcPct val="0"/>
              </a:spcAft>
              <a:buFont typeface="Wingdings" pitchFamily="2" charset="2"/>
              <a:buChar char="u"/>
            </a:pPr>
            <a:r>
              <a:rPr lang="en-US" sz="2000" b="1" dirty="0" smtClean="0"/>
              <a:t>RLBs</a:t>
            </a:r>
            <a:r>
              <a:rPr lang="zh-CN" altLang="en-US" sz="2000" b="1" dirty="0" smtClean="0"/>
              <a:t>安装在轨旁，用于阻抗匹配或环线电缆终端。</a:t>
            </a:r>
            <a:endParaRPr lang="en-US" altLang="zh-CN" sz="2000" b="1" dirty="0" smtClean="0"/>
          </a:p>
          <a:p>
            <a:pPr lvl="0" indent="266700" defTabSz="914400" fontAlgn="base">
              <a:lnSpc>
                <a:spcPct val="150000"/>
              </a:lnSpc>
              <a:spcBef>
                <a:spcPct val="0"/>
              </a:spcBef>
              <a:spcAft>
                <a:spcPct val="0"/>
              </a:spcAft>
              <a:buFont typeface="Wingdings" pitchFamily="2" charset="2"/>
              <a:buChar char="u"/>
            </a:pPr>
            <a:endParaRPr lang="en-US" altLang="zh-CN" sz="2000" b="1" dirty="0" smtClean="0"/>
          </a:p>
          <a:p>
            <a:pPr lvl="0" indent="266700" defTabSz="914400" fontAlgn="base">
              <a:lnSpc>
                <a:spcPct val="150000"/>
              </a:lnSpc>
              <a:spcBef>
                <a:spcPct val="0"/>
              </a:spcBef>
              <a:spcAft>
                <a:spcPct val="0"/>
              </a:spcAft>
              <a:buFont typeface="Wingdings" pitchFamily="2" charset="2"/>
              <a:buChar char="u"/>
            </a:pPr>
            <a:r>
              <a:rPr lang="en-US" sz="2000" b="1" dirty="0" smtClean="0"/>
              <a:t>RLBs</a:t>
            </a:r>
            <a:r>
              <a:rPr lang="zh-CN" altLang="en-US" sz="2000" b="1" dirty="0" smtClean="0"/>
              <a:t>的配置为：馈电盒（</a:t>
            </a:r>
            <a:r>
              <a:rPr lang="en-US" sz="2000" b="1" dirty="0" smtClean="0"/>
              <a:t>RFB</a:t>
            </a:r>
            <a:r>
              <a:rPr lang="zh-CN" altLang="en-US" sz="2000" b="1" dirty="0" smtClean="0"/>
              <a:t>）、终端盒（</a:t>
            </a:r>
            <a:r>
              <a:rPr lang="en-US" sz="2000" b="1" dirty="0" smtClean="0"/>
              <a:t>RTB</a:t>
            </a:r>
            <a:r>
              <a:rPr lang="zh-CN" altLang="en-US" sz="2000" b="1" dirty="0" smtClean="0"/>
              <a:t>）或者两者的复合。</a:t>
            </a:r>
            <a:endParaRPr lang="en-US" altLang="zh-CN" sz="2000" b="1" dirty="0" smtClean="0"/>
          </a:p>
          <a:p>
            <a:pPr lvl="0" indent="266700" defTabSz="914400" fontAlgn="base">
              <a:lnSpc>
                <a:spcPct val="150000"/>
              </a:lnSpc>
              <a:spcBef>
                <a:spcPct val="0"/>
              </a:spcBef>
              <a:spcAft>
                <a:spcPct val="0"/>
              </a:spcAft>
              <a:buFont typeface="Wingdings" pitchFamily="2" charset="2"/>
              <a:buChar char="u"/>
            </a:pPr>
            <a:endParaRPr lang="en-US" altLang="zh-CN" sz="2000" b="1" dirty="0" smtClean="0"/>
          </a:p>
          <a:p>
            <a:pPr lvl="0" indent="266700" defTabSz="914400" fontAlgn="base">
              <a:lnSpc>
                <a:spcPct val="150000"/>
              </a:lnSpc>
              <a:spcBef>
                <a:spcPct val="0"/>
              </a:spcBef>
              <a:spcAft>
                <a:spcPct val="0"/>
              </a:spcAft>
              <a:buFont typeface="Wingdings" pitchFamily="2" charset="2"/>
              <a:buChar char="u"/>
            </a:pPr>
            <a:r>
              <a:rPr lang="en-US" sz="2000" b="1" dirty="0" smtClean="0"/>
              <a:t>RFB</a:t>
            </a:r>
            <a:r>
              <a:rPr lang="zh-CN" altLang="en-US" sz="2000" b="1" dirty="0" smtClean="0"/>
              <a:t>用于匹配来自馈电设备和同轴电缆的阻抗，同时提供浪涌保护。</a:t>
            </a:r>
            <a:endParaRPr lang="en-US" altLang="zh-CN" sz="2000" b="1" dirty="0" smtClean="0"/>
          </a:p>
          <a:p>
            <a:pPr lvl="0" indent="266700" defTabSz="914400" fontAlgn="base">
              <a:lnSpc>
                <a:spcPct val="150000"/>
              </a:lnSpc>
              <a:spcBef>
                <a:spcPct val="0"/>
              </a:spcBef>
              <a:spcAft>
                <a:spcPct val="0"/>
              </a:spcAft>
              <a:buFont typeface="Wingdings" pitchFamily="2" charset="2"/>
              <a:buChar char="u"/>
            </a:pPr>
            <a:endParaRPr lang="en-US" altLang="zh-CN" sz="2000" b="1" dirty="0" smtClean="0"/>
          </a:p>
          <a:p>
            <a:pPr lvl="0" indent="266700" defTabSz="914400" fontAlgn="base">
              <a:lnSpc>
                <a:spcPct val="150000"/>
              </a:lnSpc>
              <a:spcBef>
                <a:spcPct val="0"/>
              </a:spcBef>
              <a:spcAft>
                <a:spcPct val="0"/>
              </a:spcAft>
              <a:buFont typeface="Wingdings" pitchFamily="2" charset="2"/>
              <a:buChar char="u"/>
            </a:pPr>
            <a:r>
              <a:rPr lang="en-US" sz="2000" b="1" dirty="0" smtClean="0"/>
              <a:t>RTB</a:t>
            </a:r>
            <a:r>
              <a:rPr lang="zh-CN" altLang="en-US" sz="2000" b="1" dirty="0" smtClean="0"/>
              <a:t>为交叉感应电缆环线提供终端。</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3" name="矩形 2"/>
          <p:cNvSpPr/>
          <p:nvPr/>
        </p:nvSpPr>
        <p:spPr>
          <a:xfrm>
            <a:off x="977070" y="314302"/>
            <a:ext cx="6361873" cy="987387"/>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2.7.1  </a:t>
            </a:r>
            <a:r>
              <a:rPr lang="zh-CN" altLang="en-US" sz="2800" b="1" dirty="0" smtClean="0">
                <a:solidFill>
                  <a:srgbClr val="0070C0"/>
                </a:solidFill>
                <a:latin typeface="微软雅黑" pitchFamily="34" charset="-122"/>
                <a:ea typeface="微软雅黑" pitchFamily="34" charset="-122"/>
                <a:sym typeface="Arial" pitchFamily="34" charset="0"/>
              </a:rPr>
              <a:t>交叉感应电缆环线通信设备组成</a:t>
            </a:r>
          </a:p>
          <a:p>
            <a:endParaRPr lang="zh-CN" altLang="en-US" sz="2800" dirty="0">
              <a:solidFill>
                <a:srgbClr val="0070C0"/>
              </a:solidFill>
            </a:endParaRPr>
          </a:p>
        </p:txBody>
      </p:sp>
      <p:grpSp>
        <p:nvGrpSpPr>
          <p:cNvPr id="2" name="组合 3"/>
          <p:cNvGrpSpPr/>
          <p:nvPr/>
        </p:nvGrpSpPr>
        <p:grpSpPr>
          <a:xfrm>
            <a:off x="548443" y="1281397"/>
            <a:ext cx="5544130" cy="477054"/>
            <a:chOff x="548443" y="1281397"/>
            <a:chExt cx="5544130" cy="477054"/>
          </a:xfrm>
        </p:grpSpPr>
        <p:sp>
          <p:nvSpPr>
            <p:cNvPr id="5" name="燕尾形 4"/>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矩形 6"/>
            <p:cNvSpPr/>
            <p:nvPr/>
          </p:nvSpPr>
          <p:spPr>
            <a:xfrm>
              <a:off x="977070" y="1281397"/>
              <a:ext cx="5115503" cy="477054"/>
            </a:xfrm>
            <a:prstGeom prst="rect">
              <a:avLst/>
            </a:prstGeom>
          </p:spPr>
          <p:txBody>
            <a:bodyPr wrap="none">
              <a:spAutoFit/>
            </a:bodyPr>
            <a:lstStyle/>
            <a:p>
              <a:r>
                <a:rPr lang="en-US" altLang="zh-CN" sz="2400" b="1" dirty="0" smtClean="0"/>
                <a:t>1</a:t>
              </a:r>
              <a:r>
                <a:rPr lang="zh-CN" altLang="en-US" sz="2400" b="1" dirty="0" smtClean="0"/>
                <a:t>、轨旁交叉感应电缆环线通信系统</a:t>
              </a:r>
              <a:endParaRPr lang="zh-CN" altLang="en-US" sz="2400" b="1" dirty="0"/>
            </a:p>
          </p:txBody>
        </p:sp>
      </p:grpSp>
      <p:sp>
        <p:nvSpPr>
          <p:cNvPr id="9" name="Rectangle 1"/>
          <p:cNvSpPr>
            <a:spLocks noChangeArrowheads="1"/>
          </p:cNvSpPr>
          <p:nvPr/>
        </p:nvSpPr>
        <p:spPr bwMode="auto">
          <a:xfrm>
            <a:off x="191252" y="2028814"/>
            <a:ext cx="2143140" cy="400110"/>
          </a:xfrm>
          <a:prstGeom prst="rect">
            <a:avLst/>
          </a:prstGeom>
          <a:solidFill>
            <a:schemeClr val="bg1"/>
          </a:solidFill>
          <a:ln w="9525">
            <a:solidFill>
              <a:schemeClr val="accent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spcBef>
                <a:spcPct val="0"/>
              </a:spcBef>
              <a:spcAft>
                <a:spcPct val="0"/>
              </a:spcAft>
              <a:buClrTx/>
              <a:buSzTx/>
              <a:buFontTx/>
              <a:buNone/>
              <a:tabLst/>
            </a:pPr>
            <a:r>
              <a:rPr kumimoji="0" lang="zh-CN" altLang="en-US" sz="2000" b="1" i="0" u="none" strike="noStrike" cap="none" normalizeH="0" baseline="0" dirty="0" smtClean="0">
                <a:ln>
                  <a:noFill/>
                </a:ln>
                <a:effectLst/>
                <a:latin typeface="Arial" pitchFamily="34" charset="0"/>
                <a:ea typeface="宋体" pitchFamily="2" charset="-122"/>
                <a:cs typeface="宋体" pitchFamily="2" charset="-122"/>
              </a:rPr>
              <a:t>远程环线盒</a:t>
            </a:r>
            <a:r>
              <a:rPr kumimoji="0" lang="en-US" altLang="zh-CN" sz="2000" b="1" i="0" u="none" strike="noStrike" cap="none" normalizeH="0" baseline="0" dirty="0" smtClean="0">
                <a:ln>
                  <a:noFill/>
                </a:ln>
                <a:effectLst/>
                <a:latin typeface="Arial" pitchFamily="34" charset="0"/>
                <a:ea typeface="宋体" pitchFamily="2" charset="-122"/>
                <a:cs typeface="宋体" pitchFamily="2" charset="-122"/>
              </a:rPr>
              <a:t>RLBs</a:t>
            </a:r>
            <a:endParaRPr kumimoji="0" lang="zh-CN" altLang="en-US" sz="2000" b="1" i="0" u="none" strike="noStrike" cap="none" normalizeH="0" baseline="0" dirty="0" smtClean="0">
              <a:ln>
                <a:noFill/>
              </a:ln>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0" y="2600318"/>
            <a:ext cx="12241213" cy="2400657"/>
          </a:xfrm>
          <a:prstGeom prst="rect">
            <a:avLst/>
          </a:prstGeom>
          <a:noFill/>
          <a:ln w="9525">
            <a:solidFill>
              <a:schemeClr val="accent1"/>
            </a:solidFill>
            <a:miter lim="800000"/>
            <a:headEnd/>
            <a:tailEnd/>
          </a:ln>
          <a:effectLst/>
        </p:spPr>
        <p:txBody>
          <a:bodyPr vert="horz" wrap="square" lIns="91440" tIns="45720" rIns="91440" bIns="45720" numCol="1" anchor="ctr" anchorCtr="0" compatLnSpc="1">
            <a:prstTxWarp prst="textNoShape">
              <a:avLst/>
            </a:prstTxWarp>
            <a:spAutoFit/>
          </a:bodyPr>
          <a:lstStyle/>
          <a:p>
            <a:pPr>
              <a:lnSpc>
                <a:spcPct val="150000"/>
              </a:lnSpc>
              <a:buFont typeface="Wingdings" pitchFamily="2" charset="2"/>
              <a:buChar char="u"/>
            </a:pPr>
            <a:r>
              <a:rPr lang="zh-CN" altLang="en-US" sz="2000" b="1" dirty="0" smtClean="0"/>
              <a:t>交叉感应电缆环线在车地信息交换系统（</a:t>
            </a:r>
            <a:r>
              <a:rPr lang="en-US" sz="2000" b="1" dirty="0" smtClean="0"/>
              <a:t>TWC</a:t>
            </a:r>
            <a:r>
              <a:rPr lang="zh-CN" altLang="en-US" sz="2000" b="1" dirty="0" smtClean="0"/>
              <a:t>）中作为地面发射和接收天线。</a:t>
            </a:r>
            <a:endParaRPr lang="en-US" altLang="zh-CN" sz="2000" b="1" dirty="0" smtClean="0"/>
          </a:p>
          <a:p>
            <a:pPr>
              <a:lnSpc>
                <a:spcPct val="150000"/>
              </a:lnSpc>
              <a:buFont typeface="Wingdings" pitchFamily="2" charset="2"/>
              <a:buChar char="u"/>
            </a:pPr>
            <a:endParaRPr lang="en-US" altLang="zh-CN" sz="2000" b="1" dirty="0" smtClean="0"/>
          </a:p>
          <a:p>
            <a:pPr>
              <a:lnSpc>
                <a:spcPct val="150000"/>
              </a:lnSpc>
              <a:buFont typeface="Wingdings" pitchFamily="2" charset="2"/>
              <a:buChar char="u"/>
            </a:pPr>
            <a:r>
              <a:rPr lang="zh-CN" altLang="en-US" sz="2000" b="1" dirty="0" smtClean="0"/>
              <a:t>感应环线是由铜绞线、绝缘非屏蔽的外套组成，直径约为</a:t>
            </a:r>
            <a:r>
              <a:rPr lang="en-US" sz="2000" b="1" dirty="0" smtClean="0"/>
              <a:t>9</a:t>
            </a:r>
            <a:r>
              <a:rPr lang="zh-CN" altLang="en-US" sz="2000" b="1" dirty="0" smtClean="0"/>
              <a:t>毫米，设置于两根钢轨之间，两根电缆交叉设置，其中一根固定在钢轨中间的轨道板上，另一根固定在钢轨的颈部下方，每隔</a:t>
            </a:r>
            <a:r>
              <a:rPr lang="en-US" sz="2000" b="1" dirty="0" smtClean="0"/>
              <a:t>25</a:t>
            </a:r>
            <a:r>
              <a:rPr lang="zh-CN" altLang="en-US" sz="2000" b="1" dirty="0" smtClean="0"/>
              <a:t>米相互</a:t>
            </a:r>
            <a:r>
              <a:rPr lang="zh-CN" altLang="en-US" sz="2000" b="1" dirty="0" smtClean="0">
                <a:solidFill>
                  <a:srgbClr val="0303EB"/>
                </a:solidFill>
              </a:rPr>
              <a:t>交叉</a:t>
            </a:r>
            <a:r>
              <a:rPr lang="zh-CN" altLang="en-US" sz="2000" b="1" dirty="0" smtClean="0"/>
              <a:t>一次，最大误差为</a:t>
            </a:r>
            <a:r>
              <a:rPr lang="en-US" altLang="zh-CN" sz="2000" b="1" dirty="0" smtClean="0"/>
              <a:t>±</a:t>
            </a:r>
            <a:r>
              <a:rPr lang="en-US" sz="2000" b="1" dirty="0" smtClean="0"/>
              <a:t>1.5</a:t>
            </a:r>
            <a:r>
              <a:rPr lang="zh-CN" altLang="en-US" sz="2000" b="1" dirty="0" smtClean="0"/>
              <a:t>米。</a:t>
            </a:r>
            <a:endParaRPr lang="zh-CN" altLang="en-US" sz="2000" b="1" dirty="0"/>
          </a:p>
        </p:txBody>
      </p:sp>
      <p:sp>
        <p:nvSpPr>
          <p:cNvPr id="3" name="矩形 2"/>
          <p:cNvSpPr/>
          <p:nvPr/>
        </p:nvSpPr>
        <p:spPr>
          <a:xfrm>
            <a:off x="977070" y="314302"/>
            <a:ext cx="6361873" cy="987387"/>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2.7.1  </a:t>
            </a:r>
            <a:r>
              <a:rPr lang="zh-CN" altLang="en-US" sz="2800" b="1" dirty="0" smtClean="0">
                <a:solidFill>
                  <a:srgbClr val="0070C0"/>
                </a:solidFill>
                <a:latin typeface="微软雅黑" pitchFamily="34" charset="-122"/>
                <a:ea typeface="微软雅黑" pitchFamily="34" charset="-122"/>
                <a:sym typeface="Arial" pitchFamily="34" charset="0"/>
              </a:rPr>
              <a:t>交叉感应电缆环线通信设备组成</a:t>
            </a:r>
          </a:p>
          <a:p>
            <a:endParaRPr lang="zh-CN" altLang="en-US" sz="2800" dirty="0">
              <a:solidFill>
                <a:srgbClr val="0070C0"/>
              </a:solidFill>
            </a:endParaRPr>
          </a:p>
        </p:txBody>
      </p:sp>
      <p:grpSp>
        <p:nvGrpSpPr>
          <p:cNvPr id="2" name="组合 3"/>
          <p:cNvGrpSpPr/>
          <p:nvPr/>
        </p:nvGrpSpPr>
        <p:grpSpPr>
          <a:xfrm>
            <a:off x="548443" y="1281397"/>
            <a:ext cx="5544130" cy="477054"/>
            <a:chOff x="548443" y="1281397"/>
            <a:chExt cx="5544130" cy="477054"/>
          </a:xfrm>
        </p:grpSpPr>
        <p:sp>
          <p:nvSpPr>
            <p:cNvPr id="5" name="燕尾形 4"/>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矩形 6"/>
            <p:cNvSpPr/>
            <p:nvPr/>
          </p:nvSpPr>
          <p:spPr>
            <a:xfrm>
              <a:off x="977070" y="1281397"/>
              <a:ext cx="5115503" cy="477054"/>
            </a:xfrm>
            <a:prstGeom prst="rect">
              <a:avLst/>
            </a:prstGeom>
          </p:spPr>
          <p:txBody>
            <a:bodyPr wrap="none">
              <a:spAutoFit/>
            </a:bodyPr>
            <a:lstStyle/>
            <a:p>
              <a:r>
                <a:rPr lang="en-US" altLang="zh-CN" sz="2400" b="1" dirty="0" smtClean="0"/>
                <a:t>1</a:t>
              </a:r>
              <a:r>
                <a:rPr lang="zh-CN" altLang="en-US" sz="2400" b="1" dirty="0" smtClean="0"/>
                <a:t>、轨旁交叉感应电缆环线通信系统</a:t>
              </a:r>
              <a:endParaRPr lang="zh-CN" altLang="en-US" sz="2400" b="1" dirty="0"/>
            </a:p>
          </p:txBody>
        </p:sp>
      </p:grpSp>
      <p:sp>
        <p:nvSpPr>
          <p:cNvPr id="9" name="矩形 8"/>
          <p:cNvSpPr/>
          <p:nvPr/>
        </p:nvSpPr>
        <p:spPr>
          <a:xfrm>
            <a:off x="191252" y="2100252"/>
            <a:ext cx="2249334" cy="400110"/>
          </a:xfrm>
          <a:prstGeom prst="rect">
            <a:avLst/>
          </a:prstGeom>
          <a:solidFill>
            <a:srgbClr val="FFFF00"/>
          </a:solidFill>
          <a:ln>
            <a:solidFill>
              <a:schemeClr val="accent1"/>
            </a:solidFill>
          </a:ln>
        </p:spPr>
        <p:txBody>
          <a:bodyPr wrap="none">
            <a:spAutoFit/>
          </a:bodyPr>
          <a:lstStyle/>
          <a:p>
            <a:pPr lvl="0" defTabSz="914400" fontAlgn="base">
              <a:spcBef>
                <a:spcPct val="0"/>
              </a:spcBef>
              <a:spcAft>
                <a:spcPct val="0"/>
              </a:spcAft>
            </a:pPr>
            <a:r>
              <a:rPr lang="zh-CN" altLang="en-US" sz="2000" b="1" dirty="0" smtClean="0">
                <a:solidFill>
                  <a:prstClr val="black"/>
                </a:solidFill>
                <a:latin typeface="Calibri" pitchFamily="34" charset="0"/>
                <a:ea typeface="宋体" pitchFamily="2" charset="-122"/>
                <a:cs typeface="Times New Roman" pitchFamily="18" charset="0"/>
              </a:rPr>
              <a:t>交叉感应电缆环线</a:t>
            </a:r>
            <a:endParaRPr lang="zh-CN" altLang="en-US" sz="2000" b="1" dirty="0" smtClean="0">
              <a:solidFill>
                <a:prstClr val="black"/>
              </a:solidFill>
              <a:latin typeface="Arial" pitchFamily="34" charset="0"/>
              <a:ea typeface="宋体" pitchFamily="2" charset="-122"/>
              <a:cs typeface="宋体" pitchFamily="2" charset="-122"/>
            </a:endParaRPr>
          </a:p>
        </p:txBody>
      </p:sp>
      <p:sp>
        <p:nvSpPr>
          <p:cNvPr id="10" name="矩形 9"/>
          <p:cNvSpPr/>
          <p:nvPr/>
        </p:nvSpPr>
        <p:spPr>
          <a:xfrm>
            <a:off x="3906028" y="5600714"/>
            <a:ext cx="6215106" cy="1015663"/>
          </a:xfrm>
          <a:prstGeom prst="rect">
            <a:avLst/>
          </a:prstGeom>
        </p:spPr>
        <p:txBody>
          <a:bodyPr wrap="square">
            <a:spAutoFit/>
          </a:bodyPr>
          <a:lstStyle/>
          <a:p>
            <a:pPr lvl="0">
              <a:lnSpc>
                <a:spcPct val="150000"/>
              </a:lnSpc>
            </a:pPr>
            <a:r>
              <a:rPr lang="zh-CN" altLang="en-US" sz="2000" b="1" dirty="0" smtClean="0">
                <a:solidFill>
                  <a:prstClr val="black"/>
                </a:solidFill>
              </a:rPr>
              <a:t>（</a:t>
            </a:r>
            <a:r>
              <a:rPr lang="en-US" sz="2000" b="1" dirty="0" smtClean="0">
                <a:solidFill>
                  <a:prstClr val="black"/>
                </a:solidFill>
              </a:rPr>
              <a:t>1</a:t>
            </a:r>
            <a:r>
              <a:rPr lang="zh-CN" altLang="en-US" sz="2000" b="1" dirty="0" smtClean="0">
                <a:solidFill>
                  <a:prstClr val="black"/>
                </a:solidFill>
              </a:rPr>
              <a:t>）避免轨道牵引回流对轨道电缆可能造成的干扰；</a:t>
            </a:r>
          </a:p>
          <a:p>
            <a:pPr lvl="0">
              <a:lnSpc>
                <a:spcPct val="150000"/>
              </a:lnSpc>
            </a:pPr>
            <a:r>
              <a:rPr lang="zh-CN" altLang="en-US" sz="2000" b="1" dirty="0" smtClean="0">
                <a:solidFill>
                  <a:prstClr val="black"/>
                </a:solidFill>
              </a:rPr>
              <a:t>（</a:t>
            </a:r>
            <a:r>
              <a:rPr lang="en-US" sz="2000" b="1" dirty="0" smtClean="0">
                <a:solidFill>
                  <a:prstClr val="black"/>
                </a:solidFill>
              </a:rPr>
              <a:t>2</a:t>
            </a:r>
            <a:r>
              <a:rPr lang="zh-CN" altLang="en-US" sz="2000" b="1" dirty="0" smtClean="0">
                <a:solidFill>
                  <a:prstClr val="black"/>
                </a:solidFill>
              </a:rPr>
              <a:t>）可以用来作为列车定位的依据。</a:t>
            </a:r>
            <a:endParaRPr lang="zh-CN" altLang="en-US" sz="2000" b="1" dirty="0">
              <a:solidFill>
                <a:prstClr val="black"/>
              </a:solidFill>
            </a:endParaRPr>
          </a:p>
        </p:txBody>
      </p:sp>
      <p:sp>
        <p:nvSpPr>
          <p:cNvPr id="11" name="矩形 10"/>
          <p:cNvSpPr/>
          <p:nvPr/>
        </p:nvSpPr>
        <p:spPr>
          <a:xfrm>
            <a:off x="977070" y="5815028"/>
            <a:ext cx="1733167" cy="400110"/>
          </a:xfrm>
          <a:prstGeom prst="rect">
            <a:avLst/>
          </a:prstGeom>
          <a:solidFill>
            <a:srgbClr val="FFCC00"/>
          </a:solidFill>
          <a:ln>
            <a:solidFill>
              <a:schemeClr val="accent1"/>
            </a:solidFill>
          </a:ln>
        </p:spPr>
        <p:txBody>
          <a:bodyPr wrap="none">
            <a:spAutoFit/>
          </a:bodyPr>
          <a:lstStyle/>
          <a:p>
            <a:r>
              <a:rPr lang="zh-CN" altLang="en-US" sz="2000" b="1" dirty="0" smtClean="0">
                <a:solidFill>
                  <a:prstClr val="black"/>
                </a:solidFill>
              </a:rPr>
              <a:t>交叉设置作用</a:t>
            </a:r>
            <a:endParaRPr lang="zh-CN" altLang="en-US" dirty="0"/>
          </a:p>
        </p:txBody>
      </p:sp>
      <p:sp>
        <p:nvSpPr>
          <p:cNvPr id="12" name="圆角矩形 11"/>
          <p:cNvSpPr/>
          <p:nvPr/>
        </p:nvSpPr>
        <p:spPr>
          <a:xfrm>
            <a:off x="3763152" y="5529276"/>
            <a:ext cx="6786610" cy="1130344"/>
          </a:xfrm>
          <a:prstGeom prst="roundRect">
            <a:avLst>
              <a:gd name="adj" fmla="val 7531"/>
            </a:avLst>
          </a:prstGeom>
          <a:noFill/>
          <a:ln w="28575">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2400"/>
          </a:p>
        </p:txBody>
      </p:sp>
      <p:sp>
        <p:nvSpPr>
          <p:cNvPr id="13" name="燕尾形 12"/>
          <p:cNvSpPr/>
          <p:nvPr/>
        </p:nvSpPr>
        <p:spPr>
          <a:xfrm>
            <a:off x="3191648" y="5815028"/>
            <a:ext cx="285752" cy="428628"/>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燕尾形 13"/>
          <p:cNvSpPr/>
          <p:nvPr/>
        </p:nvSpPr>
        <p:spPr>
          <a:xfrm>
            <a:off x="2905896" y="5815028"/>
            <a:ext cx="285752" cy="428628"/>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animBg="1"/>
      <p:bldP spid="13" grpId="0" animBg="1"/>
      <p:bldP spid="1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SCORM_RATE_SLIDES" val="1"/>
  <p:tag name="ISPRING_ULTRA_SCORM_SLIDE_COUNT" val="1"/>
</p:tagLst>
</file>

<file path=ppt/theme/theme1.xml><?xml version="1.0" encoding="utf-8"?>
<a:theme xmlns:a="http://schemas.openxmlformats.org/drawingml/2006/main" name="Office 主题">
  <a:themeElements>
    <a:clrScheme name="自定义 238">
      <a:dk1>
        <a:sysClr val="windowText" lastClr="000000"/>
      </a:dk1>
      <a:lt1>
        <a:sysClr val="window" lastClr="FFFFFF"/>
      </a:lt1>
      <a:dk2>
        <a:srgbClr val="1F497D"/>
      </a:dk2>
      <a:lt2>
        <a:srgbClr val="EEECE1"/>
      </a:lt2>
      <a:accent1>
        <a:srgbClr val="00AEEE"/>
      </a:accent1>
      <a:accent2>
        <a:srgbClr val="E83828"/>
      </a:accent2>
      <a:accent3>
        <a:srgbClr val="72CD4F"/>
      </a:accent3>
      <a:accent4>
        <a:srgbClr val="FE9800"/>
      </a:accent4>
      <a:accent5>
        <a:srgbClr val="7F7F7F"/>
      </a:accent5>
      <a:accent6>
        <a:srgbClr val="7F7F7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7385</TotalTime>
  <Words>1721</Words>
  <Application>Microsoft Office PowerPoint</Application>
  <PresentationFormat>自定义</PresentationFormat>
  <Paragraphs>157</Paragraphs>
  <Slides>21</Slides>
  <Notes>3</Notes>
  <HiddenSlides>0</HiddenSlides>
  <MMClips>0</MMClips>
  <ScaleCrop>false</ScaleCrop>
  <HeadingPairs>
    <vt:vector size="4" baseType="variant">
      <vt:variant>
        <vt:lpstr>主题</vt:lpstr>
      </vt:variant>
      <vt:variant>
        <vt:i4>1</vt:i4>
      </vt:variant>
      <vt:variant>
        <vt:lpstr>幻灯片标题</vt:lpstr>
      </vt:variant>
      <vt:variant>
        <vt:i4>21</vt:i4>
      </vt:variant>
    </vt:vector>
  </HeadingPairs>
  <TitlesOfParts>
    <vt:vector size="22"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李培俊</dc:creator>
  <cp:lastModifiedBy>Administrator</cp:lastModifiedBy>
  <cp:revision>803</cp:revision>
  <dcterms:created xsi:type="dcterms:W3CDTF">2015-10-16T03:54:15Z</dcterms:created>
  <dcterms:modified xsi:type="dcterms:W3CDTF">2019-01-21T13:53:55Z</dcterms:modified>
</cp:coreProperties>
</file>